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75" r:id="rId7"/>
    <p:sldId id="261" r:id="rId8"/>
    <p:sldId id="262" r:id="rId9"/>
    <p:sldId id="269" r:id="rId10"/>
    <p:sldId id="263" r:id="rId11"/>
    <p:sldId id="277" r:id="rId12"/>
    <p:sldId id="270" r:id="rId13"/>
    <p:sldId id="271" r:id="rId14"/>
    <p:sldId id="274"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9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55E443F-EF4E-421C-9DC5-B5ECA988BF5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5E443F-EF4E-421C-9DC5-B5ECA988BF5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55E443F-EF4E-421C-9DC5-B5ECA988BF5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5E443F-EF4E-421C-9DC5-B5ECA988BF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9E5749A-A230-436D-A3D9-7B843A7AB304}" type="datetimeFigureOut">
              <a:rPr lang="en-US" smtClean="0"/>
              <a:pPr/>
              <a:t>4/28/2015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5E443F-EF4E-421C-9DC5-B5ECA988BF5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9E5749A-A230-436D-A3D9-7B843A7AB304}" type="datetimeFigureOut">
              <a:rPr lang="en-US" smtClean="0"/>
              <a:pPr/>
              <a:t>4/28/2015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55E443F-EF4E-421C-9DC5-B5ECA988BF5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523999"/>
          </a:xfrm>
        </p:spPr>
        <p:txBody>
          <a:bodyPr>
            <a:normAutofit fontScale="90000"/>
          </a:bodyPr>
          <a:lstStyle/>
          <a:p>
            <a:pPr algn="ctr"/>
            <a:r>
              <a:rPr lang="en-US" sz="6000" b="1" cap="small" dirty="0" smtClean="0"/>
              <a:t/>
            </a:r>
            <a:br>
              <a:rPr lang="en-US" sz="6000" b="1" cap="small" dirty="0" smtClean="0"/>
            </a:br>
            <a:r>
              <a:rPr lang="en-US" sz="6000" b="1" cap="small" dirty="0" smtClean="0"/>
              <a:t/>
            </a:r>
            <a:br>
              <a:rPr lang="en-US" sz="6000" b="1" cap="small" dirty="0" smtClean="0"/>
            </a:br>
            <a:r>
              <a:rPr lang="en-US" sz="6000" b="1" cap="small" dirty="0" smtClean="0"/>
              <a:t/>
            </a:r>
            <a:br>
              <a:rPr lang="en-US" sz="6000" b="1" cap="small" dirty="0" smtClean="0"/>
            </a:br>
            <a:r>
              <a:rPr lang="en-US" sz="7300" b="1" cap="small" dirty="0" smtClean="0">
                <a:latin typeface="Algerian" pitchFamily="82" charset="0"/>
              </a:rPr>
              <a:t>Micro </a:t>
            </a:r>
            <a:r>
              <a:rPr lang="en-US" sz="7300" b="1" cap="small" dirty="0">
                <a:latin typeface="Algerian" pitchFamily="82" charset="0"/>
              </a:rPr>
              <a:t>Planning</a:t>
            </a:r>
            <a:r>
              <a:rPr lang="en-US" sz="4900" b="1" dirty="0">
                <a:latin typeface="Algerian" pitchFamily="82" charset="0"/>
              </a:rPr>
              <a:t/>
            </a:r>
            <a:br>
              <a:rPr lang="en-US" sz="4900" b="1" dirty="0">
                <a:latin typeface="Algerian" pitchFamily="82" charset="0"/>
              </a:rPr>
            </a:b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533400"/>
          </a:xfrm>
        </p:spPr>
        <p:txBody>
          <a:bodyPr>
            <a:normAutofit fontScale="90000"/>
          </a:bodyPr>
          <a:lstStyle/>
          <a:p>
            <a:r>
              <a:rPr lang="en-US" sz="3600" b="1" cap="small" dirty="0" smtClean="0"/>
              <a:t/>
            </a:r>
            <a:br>
              <a:rPr lang="en-US" sz="3600" b="1" cap="small" dirty="0" smtClean="0"/>
            </a:br>
            <a:r>
              <a:rPr lang="en-US" sz="3600" b="1" cap="small" dirty="0" smtClean="0"/>
              <a:t>Method and Data for Micro Plan </a:t>
            </a:r>
            <a:r>
              <a:rPr lang="en-US" dirty="0" smtClean="0"/>
              <a:t/>
            </a:r>
            <a:br>
              <a:rPr lang="en-US" dirty="0" smtClean="0"/>
            </a:br>
            <a:endParaRPr lang="en-US" dirty="0"/>
          </a:p>
        </p:txBody>
      </p:sp>
      <p:sp>
        <p:nvSpPr>
          <p:cNvPr id="3" name="Content Placeholder 2"/>
          <p:cNvSpPr>
            <a:spLocks noGrp="1"/>
          </p:cNvSpPr>
          <p:nvPr>
            <p:ph idx="1"/>
          </p:nvPr>
        </p:nvSpPr>
        <p:spPr>
          <a:xfrm>
            <a:off x="1143000" y="990600"/>
            <a:ext cx="7848600" cy="5638800"/>
          </a:xfrm>
        </p:spPr>
        <p:txBody>
          <a:bodyPr>
            <a:normAutofit fontScale="92500" lnSpcReduction="10000"/>
          </a:bodyPr>
          <a:lstStyle/>
          <a:p>
            <a:pPr>
              <a:buNone/>
            </a:pPr>
            <a:r>
              <a:rPr lang="en-US" b="1" u="sng" dirty="0" smtClean="0"/>
              <a:t>Method of Data Collection</a:t>
            </a:r>
          </a:p>
          <a:p>
            <a:pPr algn="just"/>
            <a:r>
              <a:rPr lang="en-US" sz="3000" dirty="0" smtClean="0"/>
              <a:t>Participatory </a:t>
            </a:r>
            <a:r>
              <a:rPr lang="en-US" sz="3000" dirty="0"/>
              <a:t>Rural Appraisal (PRA) is </a:t>
            </a:r>
            <a:r>
              <a:rPr lang="en-US" sz="3000" dirty="0" smtClean="0"/>
              <a:t>the instrument </a:t>
            </a:r>
            <a:r>
              <a:rPr lang="en-US" sz="3000" dirty="0"/>
              <a:t>to prepare the </a:t>
            </a:r>
            <a:r>
              <a:rPr lang="en-US" sz="3000" dirty="0" smtClean="0"/>
              <a:t>Micro Plan</a:t>
            </a:r>
            <a:r>
              <a:rPr lang="en-US" sz="3000" dirty="0"/>
              <a:t>. </a:t>
            </a:r>
            <a:endParaRPr lang="en-US" sz="3000" dirty="0" smtClean="0"/>
          </a:p>
          <a:p>
            <a:pPr algn="just"/>
            <a:endParaRPr lang="en-US" sz="3000" dirty="0"/>
          </a:p>
          <a:p>
            <a:pPr lvl="0">
              <a:buNone/>
            </a:pPr>
            <a:r>
              <a:rPr lang="en-US" b="1" u="sng" dirty="0" smtClean="0"/>
              <a:t>DATA Collection on;</a:t>
            </a:r>
          </a:p>
          <a:p>
            <a:pPr marL="974725" lvl="1" indent="-571500">
              <a:buClrTx/>
              <a:buFont typeface="Wingdings" pitchFamily="2" charset="2"/>
              <a:buChar char="Ø"/>
            </a:pPr>
            <a:r>
              <a:rPr lang="en-US" dirty="0" smtClean="0"/>
              <a:t>Physical </a:t>
            </a:r>
            <a:r>
              <a:rPr lang="en-US" dirty="0"/>
              <a:t>and financial resources in the area.</a:t>
            </a:r>
          </a:p>
          <a:p>
            <a:pPr marL="974725" lvl="1" indent="-571500">
              <a:buClrTx/>
              <a:buFont typeface="Wingdings" pitchFamily="2" charset="2"/>
              <a:buChar char="Ø"/>
            </a:pPr>
            <a:r>
              <a:rPr lang="en-US" dirty="0"/>
              <a:t>Types of degraded land, their location and description</a:t>
            </a:r>
            <a:r>
              <a:rPr lang="en-US" dirty="0" smtClean="0"/>
              <a:t>.</a:t>
            </a:r>
          </a:p>
          <a:p>
            <a:pPr marL="974725" lvl="1" indent="-571500">
              <a:buClrTx/>
              <a:buFont typeface="Wingdings" pitchFamily="2" charset="2"/>
              <a:buChar char="Ø"/>
            </a:pPr>
            <a:r>
              <a:rPr lang="en-US" dirty="0" smtClean="0"/>
              <a:t>Population</a:t>
            </a:r>
            <a:endParaRPr lang="en-US" dirty="0"/>
          </a:p>
          <a:p>
            <a:pPr marL="974725" lvl="1" indent="-571500">
              <a:buClrTx/>
              <a:buFont typeface="Wingdings" pitchFamily="2" charset="2"/>
              <a:buChar char="Ø"/>
            </a:pPr>
            <a:r>
              <a:rPr lang="en-US" dirty="0"/>
              <a:t>Existing </a:t>
            </a:r>
            <a:r>
              <a:rPr lang="en-US" dirty="0" smtClean="0"/>
              <a:t>livestock </a:t>
            </a:r>
            <a:r>
              <a:rPr lang="en-US" dirty="0"/>
              <a:t>population. </a:t>
            </a:r>
          </a:p>
          <a:p>
            <a:pPr marL="974725" lvl="1" indent="-571500">
              <a:buClrTx/>
              <a:buFont typeface="Wingdings" pitchFamily="2" charset="2"/>
              <a:buChar char="Ø"/>
            </a:pPr>
            <a:r>
              <a:rPr lang="en-US" dirty="0"/>
              <a:t>Social and </a:t>
            </a:r>
            <a:r>
              <a:rPr lang="en-US" dirty="0" smtClean="0"/>
              <a:t>Economic Survey data </a:t>
            </a:r>
            <a:r>
              <a:rPr lang="en-US" dirty="0"/>
              <a:t>of the village</a:t>
            </a:r>
          </a:p>
          <a:p>
            <a:pPr marL="974725" lvl="1" indent="-571500">
              <a:buClrTx/>
              <a:buFont typeface="Wingdings" pitchFamily="2" charset="2"/>
              <a:buChar char="Ø"/>
            </a:pPr>
            <a:r>
              <a:rPr lang="en-US" dirty="0" smtClean="0"/>
              <a:t>Data on Natural Resources with focus on Forest Resources in </a:t>
            </a:r>
            <a:r>
              <a:rPr lang="en-US" dirty="0"/>
              <a:t>the village.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762000"/>
          </a:xfrm>
        </p:spPr>
        <p:txBody>
          <a:bodyPr>
            <a:normAutofit fontScale="90000"/>
          </a:bodyPr>
          <a:lstStyle/>
          <a:p>
            <a:r>
              <a:rPr lang="en-US" b="1" cap="small" dirty="0" smtClean="0"/>
              <a:t/>
            </a:r>
            <a:br>
              <a:rPr lang="en-US" b="1" cap="small" dirty="0" smtClean="0"/>
            </a:br>
            <a:r>
              <a:rPr lang="en-US" b="1" cap="small" dirty="0" smtClean="0"/>
              <a:t>Related to the specific area</a:t>
            </a:r>
            <a:r>
              <a:rPr lang="en-US" b="1" dirty="0" smtClean="0"/>
              <a:t/>
            </a:r>
            <a:br>
              <a:rPr lang="en-US" b="1" dirty="0" smtClean="0"/>
            </a:br>
            <a:endParaRPr lang="en-US" dirty="0"/>
          </a:p>
        </p:txBody>
      </p:sp>
      <p:sp>
        <p:nvSpPr>
          <p:cNvPr id="3" name="Content Placeholder 2"/>
          <p:cNvSpPr>
            <a:spLocks noGrp="1"/>
          </p:cNvSpPr>
          <p:nvPr>
            <p:ph idx="1"/>
          </p:nvPr>
        </p:nvSpPr>
        <p:spPr>
          <a:xfrm>
            <a:off x="1066800" y="1066800"/>
            <a:ext cx="7866888" cy="5791200"/>
          </a:xfrm>
        </p:spPr>
        <p:txBody>
          <a:bodyPr>
            <a:normAutofit lnSpcReduction="10000"/>
          </a:bodyPr>
          <a:lstStyle/>
          <a:p>
            <a:pPr marL="344488" lvl="0" indent="-344488">
              <a:buClr>
                <a:srgbClr val="00B0F0"/>
              </a:buClr>
            </a:pPr>
            <a:r>
              <a:rPr lang="en-US" dirty="0" smtClean="0">
                <a:solidFill>
                  <a:srgbClr val="00B0F0"/>
                </a:solidFill>
              </a:rPr>
              <a:t>Spatial </a:t>
            </a:r>
            <a:r>
              <a:rPr lang="en-US" dirty="0">
                <a:solidFill>
                  <a:srgbClr val="00B0F0"/>
                </a:solidFill>
              </a:rPr>
              <a:t>location </a:t>
            </a:r>
            <a:r>
              <a:rPr lang="en-US" dirty="0" smtClean="0">
                <a:solidFill>
                  <a:srgbClr val="00B0F0"/>
                </a:solidFill>
              </a:rPr>
              <a:t>map with </a:t>
            </a:r>
            <a:r>
              <a:rPr lang="en-US" dirty="0">
                <a:solidFill>
                  <a:srgbClr val="00B0F0"/>
                </a:solidFill>
              </a:rPr>
              <a:t>timeline.</a:t>
            </a:r>
          </a:p>
          <a:p>
            <a:pPr marL="344488" lvl="0" indent="-344488">
              <a:buClr>
                <a:srgbClr val="00B0F0"/>
              </a:buClr>
            </a:pPr>
            <a:r>
              <a:rPr lang="en-US" dirty="0">
                <a:solidFill>
                  <a:srgbClr val="00B0F0"/>
                </a:solidFill>
              </a:rPr>
              <a:t>The roles and responsibilities of </a:t>
            </a:r>
            <a:r>
              <a:rPr lang="en-US" dirty="0" smtClean="0">
                <a:solidFill>
                  <a:srgbClr val="00B0F0"/>
                </a:solidFill>
              </a:rPr>
              <a:t>stakeholders.</a:t>
            </a:r>
            <a:endParaRPr lang="en-US" dirty="0">
              <a:solidFill>
                <a:srgbClr val="00B0F0"/>
              </a:solidFill>
            </a:endParaRPr>
          </a:p>
          <a:p>
            <a:pPr marL="344488" lvl="0" indent="-344488">
              <a:buClr>
                <a:srgbClr val="00B0F0"/>
              </a:buClr>
            </a:pPr>
            <a:r>
              <a:rPr lang="en-US" dirty="0">
                <a:solidFill>
                  <a:srgbClr val="00B0F0"/>
                </a:solidFill>
              </a:rPr>
              <a:t>Record maintenance </a:t>
            </a:r>
            <a:r>
              <a:rPr lang="en-US" dirty="0" smtClean="0">
                <a:solidFill>
                  <a:srgbClr val="00B0F0"/>
                </a:solidFill>
              </a:rPr>
              <a:t>modalities.  </a:t>
            </a:r>
            <a:endParaRPr lang="en-US" dirty="0">
              <a:solidFill>
                <a:srgbClr val="00B0F0"/>
              </a:solidFill>
            </a:endParaRPr>
          </a:p>
          <a:p>
            <a:pPr marL="344488" lvl="0" indent="-344488">
              <a:buClr>
                <a:srgbClr val="00B0F0"/>
              </a:buClr>
            </a:pPr>
            <a:r>
              <a:rPr lang="en-US" dirty="0" smtClean="0">
                <a:solidFill>
                  <a:srgbClr val="00B0F0"/>
                </a:solidFill>
              </a:rPr>
              <a:t>Social </a:t>
            </a:r>
            <a:r>
              <a:rPr lang="en-US" dirty="0">
                <a:solidFill>
                  <a:srgbClr val="00B0F0"/>
                </a:solidFill>
              </a:rPr>
              <a:t>and </a:t>
            </a:r>
            <a:r>
              <a:rPr lang="en-US" dirty="0" smtClean="0">
                <a:solidFill>
                  <a:srgbClr val="00B0F0"/>
                </a:solidFill>
              </a:rPr>
              <a:t>Resource mapping.</a:t>
            </a:r>
            <a:endParaRPr lang="en-US" dirty="0">
              <a:solidFill>
                <a:srgbClr val="00B0F0"/>
              </a:solidFill>
            </a:endParaRPr>
          </a:p>
          <a:p>
            <a:pPr marL="344488" lvl="0" indent="-344488">
              <a:buClr>
                <a:srgbClr val="00B0F0"/>
              </a:buClr>
            </a:pPr>
            <a:r>
              <a:rPr lang="en-US" dirty="0" smtClean="0">
                <a:solidFill>
                  <a:srgbClr val="00B0F0"/>
                </a:solidFill>
              </a:rPr>
              <a:t>Share of draft plan with Stakeholders.</a:t>
            </a:r>
          </a:p>
          <a:p>
            <a:pPr marL="344488" lvl="0" indent="-344488">
              <a:buClr>
                <a:srgbClr val="00B0F0"/>
              </a:buClr>
            </a:pPr>
            <a:r>
              <a:rPr lang="en-US" dirty="0" smtClean="0">
                <a:solidFill>
                  <a:srgbClr val="00B0F0"/>
                </a:solidFill>
              </a:rPr>
              <a:t>Incorporation of  </a:t>
            </a:r>
            <a:r>
              <a:rPr lang="en-US" dirty="0">
                <a:solidFill>
                  <a:srgbClr val="00B0F0"/>
                </a:solidFill>
              </a:rPr>
              <a:t>and feedbacks /</a:t>
            </a:r>
            <a:r>
              <a:rPr lang="en-US" dirty="0" smtClean="0">
                <a:solidFill>
                  <a:srgbClr val="00B0F0"/>
                </a:solidFill>
              </a:rPr>
              <a:t>suggestions.</a:t>
            </a:r>
            <a:endParaRPr lang="en-US" dirty="0">
              <a:solidFill>
                <a:srgbClr val="00B0F0"/>
              </a:solidFill>
            </a:endParaRPr>
          </a:p>
          <a:p>
            <a:pPr marL="344488" lvl="0" indent="-344488">
              <a:buClr>
                <a:srgbClr val="00B0F0"/>
              </a:buClr>
            </a:pPr>
            <a:r>
              <a:rPr lang="en-US" dirty="0" smtClean="0">
                <a:solidFill>
                  <a:srgbClr val="00B0F0"/>
                </a:solidFill>
              </a:rPr>
              <a:t>Approval of Plan by DFO</a:t>
            </a:r>
            <a:r>
              <a:rPr lang="en-US" dirty="0">
                <a:solidFill>
                  <a:srgbClr val="00B0F0"/>
                </a:solidFill>
              </a:rPr>
              <a:t>/ </a:t>
            </a:r>
            <a:r>
              <a:rPr lang="en-US" dirty="0" smtClean="0">
                <a:solidFill>
                  <a:srgbClr val="00B0F0"/>
                </a:solidFill>
              </a:rPr>
              <a:t>DCF.</a:t>
            </a:r>
            <a:endParaRPr lang="en-US" dirty="0">
              <a:solidFill>
                <a:srgbClr val="00B0F0"/>
              </a:solidFill>
            </a:endParaRPr>
          </a:p>
          <a:p>
            <a:pPr marL="344488" lvl="0" indent="-344488">
              <a:buClr>
                <a:srgbClr val="00B0F0"/>
              </a:buClr>
            </a:pPr>
            <a:r>
              <a:rPr lang="en-US" dirty="0" smtClean="0">
                <a:solidFill>
                  <a:srgbClr val="00B0F0"/>
                </a:solidFill>
              </a:rPr>
              <a:t>MoU  between JFMC/VFDS/EDC </a:t>
            </a:r>
            <a:r>
              <a:rPr lang="en-US" dirty="0">
                <a:solidFill>
                  <a:srgbClr val="00B0F0"/>
                </a:solidFill>
              </a:rPr>
              <a:t>and Forest </a:t>
            </a:r>
            <a:r>
              <a:rPr lang="en-US" dirty="0" smtClean="0">
                <a:solidFill>
                  <a:srgbClr val="00B0F0"/>
                </a:solidFill>
              </a:rPr>
              <a:t>Department for the implementation of plan.</a:t>
            </a:r>
            <a:endParaRPr lang="en-US" dirty="0">
              <a:solidFill>
                <a:srgbClr val="00B0F0"/>
              </a:solidFill>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sz="3600" b="1" cap="small" dirty="0" smtClean="0"/>
              <a:t/>
            </a:r>
            <a:br>
              <a:rPr lang="en-US" sz="3600" b="1" cap="small" dirty="0" smtClean="0"/>
            </a:br>
            <a:r>
              <a:rPr lang="en-US" sz="3600" b="1" cap="small" dirty="0" smtClean="0"/>
              <a:t>Action Steps for Micro Planni</a:t>
            </a:r>
            <a:r>
              <a:rPr lang="en-US" b="1" cap="small" dirty="0" smtClean="0"/>
              <a:t>ng</a:t>
            </a:r>
            <a:r>
              <a:rPr lang="en-US" b="1" dirty="0" smtClean="0"/>
              <a:t/>
            </a:r>
            <a:br>
              <a:rPr lang="en-US" b="1" dirty="0" smtClean="0"/>
            </a:br>
            <a:endParaRPr lang="en-US" dirty="0"/>
          </a:p>
        </p:txBody>
      </p:sp>
      <p:sp>
        <p:nvSpPr>
          <p:cNvPr id="3" name="Content Placeholder 2"/>
          <p:cNvSpPr>
            <a:spLocks noGrp="1"/>
          </p:cNvSpPr>
          <p:nvPr>
            <p:ph idx="1"/>
          </p:nvPr>
        </p:nvSpPr>
        <p:spPr>
          <a:xfrm>
            <a:off x="990600" y="914400"/>
            <a:ext cx="7943088" cy="5943600"/>
          </a:xfrm>
        </p:spPr>
        <p:txBody>
          <a:bodyPr>
            <a:normAutofit fontScale="70000" lnSpcReduction="20000"/>
          </a:bodyPr>
          <a:lstStyle/>
          <a:p>
            <a:pPr>
              <a:buClrTx/>
              <a:buFont typeface="Wingdings" pitchFamily="2" charset="2"/>
              <a:buChar char="Ø"/>
            </a:pPr>
            <a:r>
              <a:rPr lang="en-US" dirty="0" smtClean="0"/>
              <a:t>The planning stage is important and can be divided into 3 steps </a:t>
            </a:r>
          </a:p>
          <a:p>
            <a:pPr>
              <a:buClrTx/>
              <a:buFont typeface="Wingdings" pitchFamily="2" charset="2"/>
              <a:buChar char="Ø"/>
            </a:pPr>
            <a:r>
              <a:rPr lang="en-US" dirty="0" smtClean="0"/>
              <a:t>Step – I – Village identification </a:t>
            </a:r>
          </a:p>
          <a:p>
            <a:pPr>
              <a:buClrTx/>
              <a:buFont typeface="Wingdings" pitchFamily="2" charset="2"/>
              <a:buChar char="Ø"/>
            </a:pPr>
            <a:r>
              <a:rPr lang="en-US" dirty="0" smtClean="0"/>
              <a:t>Step – II – Methodology </a:t>
            </a:r>
          </a:p>
          <a:p>
            <a:pPr>
              <a:buClrTx/>
              <a:buFont typeface="Wingdings" pitchFamily="2" charset="2"/>
              <a:buChar char="Ø"/>
            </a:pPr>
            <a:r>
              <a:rPr lang="en-US" dirty="0" smtClean="0"/>
              <a:t>Step – III- Implementation </a:t>
            </a:r>
          </a:p>
          <a:p>
            <a:pPr>
              <a:buClrTx/>
              <a:buNone/>
            </a:pPr>
            <a:endParaRPr lang="en-US" b="1" u="sng" cap="small" dirty="0" smtClean="0"/>
          </a:p>
          <a:p>
            <a:pPr>
              <a:buClrTx/>
              <a:buNone/>
            </a:pPr>
            <a:endParaRPr lang="en-US" b="1" u="sng" cap="small" dirty="0" smtClean="0"/>
          </a:p>
          <a:p>
            <a:pPr>
              <a:buClrTx/>
              <a:buNone/>
            </a:pPr>
            <a:r>
              <a:rPr lang="en-US" b="1" u="sng" cap="small" dirty="0" smtClean="0"/>
              <a:t>Village Identification </a:t>
            </a:r>
            <a:endParaRPr lang="en-US" u="sng" dirty="0" smtClean="0"/>
          </a:p>
          <a:p>
            <a:pPr>
              <a:buClrTx/>
              <a:buFont typeface="Wingdings" pitchFamily="2" charset="2"/>
              <a:buChar char="Ø"/>
            </a:pPr>
            <a:r>
              <a:rPr lang="en-US" b="1" dirty="0" smtClean="0"/>
              <a:t>The village: - </a:t>
            </a:r>
            <a:r>
              <a:rPr lang="en-US" dirty="0" smtClean="0"/>
              <a:t>Brief introduction of the village. </a:t>
            </a:r>
          </a:p>
          <a:p>
            <a:pPr>
              <a:buClrTx/>
              <a:buFont typeface="Wingdings" pitchFamily="2" charset="2"/>
              <a:buChar char="Ø"/>
            </a:pPr>
            <a:r>
              <a:rPr lang="en-US" b="1" dirty="0" smtClean="0"/>
              <a:t>The Micro plan: - D</a:t>
            </a:r>
            <a:r>
              <a:rPr lang="en-US" dirty="0" smtClean="0"/>
              <a:t>escription of the villagers and the frontline staff of micro plan. </a:t>
            </a:r>
          </a:p>
          <a:p>
            <a:pPr>
              <a:buClrTx/>
              <a:buFont typeface="Wingdings" pitchFamily="2" charset="2"/>
              <a:buChar char="Ø"/>
            </a:pPr>
            <a:r>
              <a:rPr lang="en-US" b="1" dirty="0" smtClean="0"/>
              <a:t>Details of the village: Description on </a:t>
            </a:r>
            <a:r>
              <a:rPr lang="en-US" dirty="0" smtClean="0"/>
              <a:t>natural / created resources , problems, need of the village and villagers. </a:t>
            </a:r>
          </a:p>
          <a:p>
            <a:pPr>
              <a:buClrTx/>
              <a:buFont typeface="Wingdings" pitchFamily="2" charset="2"/>
              <a:buChar char="Ø"/>
            </a:pPr>
            <a:r>
              <a:rPr lang="en-US" b="1" dirty="0" smtClean="0"/>
              <a:t>Justification for selection of village:- </a:t>
            </a:r>
            <a:r>
              <a:rPr lang="en-US" dirty="0" smtClean="0"/>
              <a:t>It will describe the reasons for selection of the village for program implementation. </a:t>
            </a:r>
          </a:p>
          <a:p>
            <a:pPr>
              <a:buClrTx/>
              <a:buFont typeface="Wingdings" pitchFamily="2" charset="2"/>
              <a:buChar char="Ø"/>
            </a:pPr>
            <a:r>
              <a:rPr lang="en-US" b="1" dirty="0" smtClean="0"/>
              <a:t>Methodology:- </a:t>
            </a:r>
            <a:r>
              <a:rPr lang="en-US" dirty="0" smtClean="0"/>
              <a:t>It will deal with the Procedures for preparation of micro plan, and Modes of People’s participation.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944562"/>
          </a:xfrm>
        </p:spPr>
        <p:txBody>
          <a:bodyPr>
            <a:noAutofit/>
          </a:bodyPr>
          <a:lstStyle/>
          <a:p>
            <a:r>
              <a:rPr lang="en-US" sz="3200" b="1" cap="small" dirty="0" smtClean="0"/>
              <a:t>Action Steps for Micro Planni</a:t>
            </a:r>
            <a:r>
              <a:rPr lang="en-US" sz="2800" b="1" cap="small" dirty="0" smtClean="0"/>
              <a:t>ng</a:t>
            </a:r>
            <a:endParaRPr lang="en-US" sz="3200" dirty="0"/>
          </a:p>
        </p:txBody>
      </p:sp>
      <p:sp>
        <p:nvSpPr>
          <p:cNvPr id="3" name="Content Placeholder 2"/>
          <p:cNvSpPr>
            <a:spLocks noGrp="1"/>
          </p:cNvSpPr>
          <p:nvPr>
            <p:ph idx="1"/>
          </p:nvPr>
        </p:nvSpPr>
        <p:spPr>
          <a:xfrm>
            <a:off x="1066800" y="990600"/>
            <a:ext cx="7866888" cy="5638800"/>
          </a:xfrm>
        </p:spPr>
        <p:txBody>
          <a:bodyPr>
            <a:noAutofit/>
          </a:bodyPr>
          <a:lstStyle/>
          <a:p>
            <a:pPr algn="just">
              <a:buNone/>
            </a:pPr>
            <a:r>
              <a:rPr lang="en-US" sz="1600" b="1" i="1" dirty="0" smtClean="0"/>
              <a:t>Description of the village</a:t>
            </a:r>
          </a:p>
          <a:p>
            <a:pPr algn="just">
              <a:buClrTx/>
            </a:pPr>
            <a:r>
              <a:rPr lang="en-US" sz="1600" i="1" dirty="0" smtClean="0"/>
              <a:t>(</a:t>
            </a:r>
            <a:r>
              <a:rPr lang="en-US" sz="1600" i="1" dirty="0" err="1" smtClean="0"/>
              <a:t>i</a:t>
            </a:r>
            <a:r>
              <a:rPr lang="en-US" sz="1600" i="1" dirty="0" smtClean="0"/>
              <a:t>) </a:t>
            </a:r>
            <a:r>
              <a:rPr lang="en-US" sz="1800" b="1" i="1" dirty="0" smtClean="0"/>
              <a:t>Geographical / political location </a:t>
            </a:r>
            <a:r>
              <a:rPr lang="en-US" sz="1800" i="1" dirty="0" smtClean="0"/>
              <a:t>:- This section will include the details of location of village </a:t>
            </a:r>
          </a:p>
          <a:p>
            <a:pPr algn="just">
              <a:buClrTx/>
            </a:pPr>
            <a:r>
              <a:rPr lang="en-US" sz="1800" i="1" dirty="0" smtClean="0"/>
              <a:t>(ii) </a:t>
            </a:r>
            <a:r>
              <a:rPr lang="en-US" sz="1800" b="1" i="1" dirty="0" smtClean="0"/>
              <a:t>Communication facilities:</a:t>
            </a:r>
            <a:r>
              <a:rPr lang="en-US" sz="1800" i="1" dirty="0" smtClean="0"/>
              <a:t>- This section will deal with the infrastructure for communication and transportation facility. </a:t>
            </a:r>
          </a:p>
          <a:p>
            <a:pPr algn="just">
              <a:buClrTx/>
            </a:pPr>
            <a:r>
              <a:rPr lang="en-US" sz="1800" i="1" dirty="0" smtClean="0"/>
              <a:t>(iii) </a:t>
            </a:r>
            <a:r>
              <a:rPr lang="en-US" sz="1800" b="1" i="1" dirty="0" smtClean="0"/>
              <a:t>Natural and created Resources</a:t>
            </a:r>
            <a:r>
              <a:rPr lang="en-US" sz="1800" i="1" dirty="0" smtClean="0"/>
              <a:t>: - It will deal with the available natural resource and other manmade structures created in the past for the villagers. </a:t>
            </a:r>
          </a:p>
          <a:p>
            <a:pPr algn="just">
              <a:buClrTx/>
            </a:pPr>
            <a:r>
              <a:rPr lang="en-US" sz="1800" i="1" dirty="0" smtClean="0"/>
              <a:t>(iv) </a:t>
            </a:r>
            <a:r>
              <a:rPr lang="en-US" sz="1800" b="1" i="1" dirty="0" smtClean="0"/>
              <a:t>Climate</a:t>
            </a:r>
            <a:r>
              <a:rPr lang="en-US" sz="1800" i="1" dirty="0" smtClean="0"/>
              <a:t>:-This will include the distribution of rainfall temperature and humidity condition of the villages. </a:t>
            </a:r>
          </a:p>
          <a:p>
            <a:pPr algn="just">
              <a:buClrTx/>
            </a:pPr>
            <a:r>
              <a:rPr lang="en-US" sz="1800" i="1" dirty="0" smtClean="0"/>
              <a:t>(v) </a:t>
            </a:r>
            <a:r>
              <a:rPr lang="en-US" sz="1800" b="1" i="1" dirty="0" smtClean="0"/>
              <a:t>Population structure</a:t>
            </a:r>
            <a:r>
              <a:rPr lang="en-US" sz="1800" i="1" dirty="0" smtClean="0"/>
              <a:t>: - This will deal with the details of male, female, employment rate child mortality etc. </a:t>
            </a:r>
          </a:p>
          <a:p>
            <a:pPr algn="just">
              <a:buClrTx/>
            </a:pPr>
            <a:r>
              <a:rPr lang="en-US" sz="1800" i="1" dirty="0" smtClean="0"/>
              <a:t> (vi) </a:t>
            </a:r>
            <a:r>
              <a:rPr lang="en-US" sz="1800" b="1" i="1" dirty="0" smtClean="0"/>
              <a:t>Land use patterns</a:t>
            </a:r>
            <a:r>
              <a:rPr lang="en-US" sz="1800" i="1" dirty="0" smtClean="0"/>
              <a:t>: - It will deal with the different types of land uses and their  status. </a:t>
            </a:r>
          </a:p>
          <a:p>
            <a:pPr algn="just">
              <a:buClrTx/>
            </a:pPr>
            <a:r>
              <a:rPr lang="en-US" sz="1800" i="1" dirty="0" smtClean="0"/>
              <a:t>(vii) </a:t>
            </a:r>
            <a:r>
              <a:rPr lang="en-US" sz="1800" b="1" i="1" dirty="0" smtClean="0"/>
              <a:t>Socio - Economic status</a:t>
            </a:r>
            <a:r>
              <a:rPr lang="en-US" sz="1800" i="1" dirty="0" smtClean="0"/>
              <a:t>: - This will deal about the social setup, economic condition, land holdings their earnings and Livestock status etc. </a:t>
            </a:r>
          </a:p>
          <a:p>
            <a:pPr algn="just">
              <a:buClrTx/>
            </a:pPr>
            <a:r>
              <a:rPr lang="en-US" sz="1800" i="1" dirty="0" smtClean="0"/>
              <a:t>The outcome of the above exercise will be accompanied by the preparation of (</a:t>
            </a:r>
            <a:r>
              <a:rPr lang="en-US" sz="1800" i="1" dirty="0" err="1" smtClean="0"/>
              <a:t>i</a:t>
            </a:r>
            <a:r>
              <a:rPr lang="en-US" sz="1800" i="1" dirty="0" smtClean="0"/>
              <a:t>) village map (ii) village social map (iii) village resource map. </a:t>
            </a:r>
          </a:p>
          <a:p>
            <a:pPr>
              <a:buClrTx/>
            </a:pPr>
            <a:endParaRPr lang="en-US" sz="9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cap="small" dirty="0" smtClean="0"/>
              <a:t>Action Steps for Micro Planning</a:t>
            </a:r>
            <a:endParaRPr lang="en-US" sz="3200" dirty="0"/>
          </a:p>
        </p:txBody>
      </p:sp>
      <p:sp>
        <p:nvSpPr>
          <p:cNvPr id="3" name="Content Placeholder 2"/>
          <p:cNvSpPr>
            <a:spLocks noGrp="1"/>
          </p:cNvSpPr>
          <p:nvPr>
            <p:ph idx="1"/>
          </p:nvPr>
        </p:nvSpPr>
        <p:spPr>
          <a:xfrm>
            <a:off x="1143000" y="1447800"/>
            <a:ext cx="7790688" cy="5181600"/>
          </a:xfrm>
        </p:spPr>
        <p:txBody>
          <a:bodyPr>
            <a:normAutofit fontScale="32500" lnSpcReduction="20000"/>
          </a:bodyPr>
          <a:lstStyle/>
          <a:p>
            <a:pPr>
              <a:buNone/>
            </a:pPr>
            <a:r>
              <a:rPr lang="en-US" sz="4800" dirty="0" smtClean="0"/>
              <a:t>	To prepare a micro plan, various steps are needed to be executed in a systematic manner and through an accepted methodology. The whole process can be accomplished in following steps. </a:t>
            </a:r>
          </a:p>
          <a:p>
            <a:endParaRPr lang="en-US" sz="4800" dirty="0" smtClean="0"/>
          </a:p>
          <a:p>
            <a:pPr>
              <a:buClrTx/>
            </a:pPr>
            <a:r>
              <a:rPr lang="en-US" sz="4800" dirty="0" smtClean="0"/>
              <a:t>(</a:t>
            </a:r>
            <a:r>
              <a:rPr lang="en-US" sz="4800" dirty="0" err="1" smtClean="0"/>
              <a:t>i</a:t>
            </a:r>
            <a:r>
              <a:rPr lang="en-US" sz="4800" dirty="0" smtClean="0"/>
              <a:t>) </a:t>
            </a:r>
            <a:r>
              <a:rPr lang="en-US" sz="4800" b="1" dirty="0" smtClean="0"/>
              <a:t>Secondary data:</a:t>
            </a:r>
            <a:endParaRPr lang="en-US" sz="4800" dirty="0" smtClean="0"/>
          </a:p>
          <a:p>
            <a:pPr>
              <a:buClrTx/>
            </a:pPr>
            <a:r>
              <a:rPr lang="en-US" sz="4800" dirty="0" smtClean="0"/>
              <a:t>(ii) </a:t>
            </a:r>
            <a:r>
              <a:rPr lang="en-US" sz="4800" b="1" dirty="0" smtClean="0"/>
              <a:t>Primary data: </a:t>
            </a:r>
            <a:r>
              <a:rPr lang="en-US" sz="4800" dirty="0" smtClean="0"/>
              <a:t>-</a:t>
            </a:r>
          </a:p>
          <a:p>
            <a:pPr lvl="1">
              <a:buClrTx/>
            </a:pPr>
            <a:r>
              <a:rPr lang="en-US" sz="4400" dirty="0" smtClean="0"/>
              <a:t>(a) Bio-physical data:-This includes biological and physical components of the village. </a:t>
            </a:r>
          </a:p>
          <a:p>
            <a:pPr lvl="1">
              <a:buClrTx/>
            </a:pPr>
            <a:r>
              <a:rPr lang="en-US" sz="4400" dirty="0" smtClean="0"/>
              <a:t>(b) Socio economic data: - This includes socio-cultural, political and economic components. </a:t>
            </a:r>
          </a:p>
          <a:p>
            <a:pPr>
              <a:buClrTx/>
            </a:pPr>
            <a:r>
              <a:rPr lang="en-US" sz="4800" dirty="0" smtClean="0"/>
              <a:t>(iii) </a:t>
            </a:r>
            <a:r>
              <a:rPr lang="en-US" sz="4800" b="1" dirty="0" smtClean="0"/>
              <a:t>Data Analysis:</a:t>
            </a:r>
            <a:r>
              <a:rPr lang="en-US" sz="4800" dirty="0" smtClean="0"/>
              <a:t>. </a:t>
            </a:r>
          </a:p>
          <a:p>
            <a:pPr>
              <a:buClrTx/>
            </a:pPr>
            <a:r>
              <a:rPr lang="en-US" sz="4800" dirty="0" smtClean="0"/>
              <a:t>(iv) </a:t>
            </a:r>
            <a:r>
              <a:rPr lang="en-US" sz="4800" b="1" dirty="0" smtClean="0"/>
              <a:t>Recommendations: </a:t>
            </a:r>
            <a:r>
              <a:rPr lang="en-US" sz="4800" dirty="0" smtClean="0"/>
              <a:t>-. </a:t>
            </a:r>
          </a:p>
          <a:p>
            <a:pPr>
              <a:buClrTx/>
            </a:pPr>
            <a:endParaRPr lang="en-US" sz="4800" b="1" cap="small" dirty="0" smtClean="0"/>
          </a:p>
          <a:p>
            <a:pPr>
              <a:buClrTx/>
            </a:pPr>
            <a:r>
              <a:rPr lang="en-US" sz="4800" b="1" cap="small" dirty="0" smtClean="0"/>
              <a:t>Implementation </a:t>
            </a:r>
            <a:endParaRPr lang="en-US" sz="4800" dirty="0" smtClean="0"/>
          </a:p>
          <a:p>
            <a:pPr>
              <a:buClrTx/>
            </a:pPr>
            <a:r>
              <a:rPr lang="en-US" sz="4800" dirty="0" smtClean="0"/>
              <a:t>The recommendation given in the micro plan are to be implemented judiciously as per the availability of funds and importance of the activities, therefore, it is important to give details of the followings items in the micro plan. </a:t>
            </a:r>
          </a:p>
          <a:p>
            <a:pPr>
              <a:buClrTx/>
            </a:pPr>
            <a:r>
              <a:rPr lang="en-US" sz="4800" dirty="0" smtClean="0"/>
              <a:t>(</a:t>
            </a:r>
            <a:r>
              <a:rPr lang="en-US" sz="4800" dirty="0" err="1" smtClean="0"/>
              <a:t>i</a:t>
            </a:r>
            <a:r>
              <a:rPr lang="en-US" sz="4800" dirty="0" smtClean="0"/>
              <a:t>) </a:t>
            </a:r>
            <a:r>
              <a:rPr lang="en-US" sz="4800" b="1" dirty="0" smtClean="0"/>
              <a:t>Budget:</a:t>
            </a:r>
            <a:r>
              <a:rPr lang="en-US" sz="4800" dirty="0" smtClean="0"/>
              <a:t>. </a:t>
            </a:r>
          </a:p>
          <a:p>
            <a:pPr>
              <a:buClrTx/>
            </a:pPr>
            <a:r>
              <a:rPr lang="en-US" sz="4800" dirty="0" smtClean="0"/>
              <a:t>(ii) </a:t>
            </a:r>
            <a:r>
              <a:rPr lang="en-US" sz="4800" b="1" dirty="0" smtClean="0"/>
              <a:t>Monitoring and Evaluation</a:t>
            </a:r>
            <a:r>
              <a:rPr lang="en-US" sz="4800" dirty="0" smtClean="0"/>
              <a:t>: -. </a:t>
            </a:r>
          </a:p>
          <a:p>
            <a:pPr>
              <a:buClrTx/>
            </a:pPr>
            <a:r>
              <a:rPr lang="en-US" sz="4800" dirty="0" smtClean="0"/>
              <a:t>(iii) </a:t>
            </a:r>
            <a:r>
              <a:rPr lang="en-US" sz="4800" b="1" dirty="0" smtClean="0"/>
              <a:t>Rights and responsibilities</a:t>
            </a:r>
            <a:r>
              <a:rPr lang="en-US" sz="4800" dirty="0" smtClean="0"/>
              <a:t>:</a:t>
            </a:r>
          </a:p>
          <a:p>
            <a:pPr>
              <a:buClrTx/>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0"/>
            <a:ext cx="8229600" cy="1143000"/>
          </a:xfrm>
        </p:spPr>
        <p:txBody>
          <a:bodyPr>
            <a:noAutofit/>
          </a:bodyPr>
          <a:lstStyle/>
          <a:p>
            <a:pPr algn="ctr"/>
            <a:r>
              <a:rPr lang="en-US" sz="8800" dirty="0" smtClean="0"/>
              <a:t>Thank You</a:t>
            </a:r>
            <a:endParaRPr lang="en-US" sz="8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85800"/>
          </a:xfrm>
        </p:spPr>
        <p:txBody>
          <a:bodyPr>
            <a:normAutofit/>
          </a:bodyPr>
          <a:lstStyle/>
          <a:p>
            <a:pPr algn="ctr"/>
            <a:r>
              <a:rPr lang="en-US" sz="3200" cap="small" dirty="0" smtClean="0"/>
              <a:t>Meaning of Micro Plan</a:t>
            </a:r>
            <a:endParaRPr lang="en-US" sz="3200" dirty="0"/>
          </a:p>
        </p:txBody>
      </p:sp>
      <p:sp>
        <p:nvSpPr>
          <p:cNvPr id="3" name="Content Placeholder 2"/>
          <p:cNvSpPr>
            <a:spLocks noGrp="1"/>
          </p:cNvSpPr>
          <p:nvPr>
            <p:ph idx="1"/>
          </p:nvPr>
        </p:nvSpPr>
        <p:spPr>
          <a:xfrm>
            <a:off x="1143000" y="990600"/>
            <a:ext cx="7772400" cy="5638800"/>
          </a:xfrm>
        </p:spPr>
        <p:txBody>
          <a:bodyPr>
            <a:normAutofit fontScale="77500" lnSpcReduction="20000"/>
          </a:bodyPr>
          <a:lstStyle/>
          <a:p>
            <a:pPr algn="just"/>
            <a:r>
              <a:rPr lang="en-US" b="1" i="1" dirty="0" smtClean="0">
                <a:latin typeface="Browallia New" pitchFamily="34" charset="-34"/>
                <a:cs typeface="Browallia New" pitchFamily="34" charset="-34"/>
              </a:rPr>
              <a:t>Micro Planning is a community based empowering process for preparing a road map for development and management of forest and livelihood  enhancement of the forest dependent communities with properly defined roles and responsibilities of all stakeholders, clearly set targets and well discussed deadlines.</a:t>
            </a:r>
          </a:p>
          <a:p>
            <a:pPr algn="just"/>
            <a:endParaRPr lang="en-US" b="1" dirty="0" smtClean="0"/>
          </a:p>
          <a:p>
            <a:pPr algn="just"/>
            <a:r>
              <a:rPr lang="en-US" sz="3100" b="1" i="1" dirty="0" smtClean="0">
                <a:latin typeface="Browallia New" pitchFamily="34" charset="-34"/>
                <a:cs typeface="Browallia New" pitchFamily="34" charset="-34"/>
              </a:rPr>
              <a:t>Micro </a:t>
            </a:r>
            <a:r>
              <a:rPr lang="en-US" sz="3100" b="1" i="1" dirty="0">
                <a:latin typeface="Browallia New" pitchFamily="34" charset="-34"/>
                <a:cs typeface="Browallia New" pitchFamily="34" charset="-34"/>
              </a:rPr>
              <a:t>Plan prepared by community, organized into Joint Forest Management Committees (JFMC) </a:t>
            </a:r>
            <a:r>
              <a:rPr lang="en-US" sz="3100" b="1" i="1" dirty="0" smtClean="0">
                <a:latin typeface="Browallia New" pitchFamily="34" charset="-34"/>
                <a:cs typeface="Browallia New" pitchFamily="34" charset="-34"/>
              </a:rPr>
              <a:t>/ Village Forest Development Society (VFDS) and  </a:t>
            </a:r>
            <a:r>
              <a:rPr lang="en-US" sz="3100" b="1" i="1" dirty="0">
                <a:latin typeface="Browallia New" pitchFamily="34" charset="-34"/>
                <a:cs typeface="Browallia New" pitchFamily="34" charset="-34"/>
              </a:rPr>
              <a:t>Eco Development Committees (EDC) in accordance with the Joint Forest Management Resolution, </a:t>
            </a:r>
            <a:r>
              <a:rPr lang="en-US" sz="3100" b="1" i="1" dirty="0" smtClean="0">
                <a:latin typeface="Browallia New" pitchFamily="34" charset="-34"/>
                <a:cs typeface="Browallia New" pitchFamily="34" charset="-34"/>
              </a:rPr>
              <a:t>2008.</a:t>
            </a:r>
          </a:p>
          <a:p>
            <a:pPr algn="just"/>
            <a:endParaRPr lang="en-US" sz="3100" b="1" i="1" dirty="0" smtClean="0">
              <a:latin typeface="Browallia New" pitchFamily="34" charset="-34"/>
              <a:cs typeface="Browallia New" pitchFamily="34" charset="-34"/>
            </a:endParaRPr>
          </a:p>
          <a:p>
            <a:pPr algn="just"/>
            <a:r>
              <a:rPr lang="en-US" sz="3100" b="1" i="1" dirty="0" smtClean="0">
                <a:latin typeface="Browallia New" pitchFamily="34" charset="-34"/>
                <a:cs typeface="Browallia New" pitchFamily="34" charset="-34"/>
              </a:rPr>
              <a:t>It is a </a:t>
            </a:r>
            <a:r>
              <a:rPr lang="en-US" sz="3100" b="1" i="1" dirty="0">
                <a:latin typeface="Browallia New" pitchFamily="34" charset="-34"/>
                <a:cs typeface="Browallia New" pitchFamily="34" charset="-34"/>
              </a:rPr>
              <a:t>‘Ten Year Development Plan’ encompassing the expectations of majority of the people, particularly the forest dependent communities, and other socially differentiated sections. This plan needs to have a prioritized list of activities for overall sustainable development of the village planned around the available natural and human resources.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small" dirty="0" smtClean="0"/>
              <a:t>Components of  Micro Plan</a:t>
            </a:r>
            <a:r>
              <a:rPr lang="en-US" b="1" dirty="0" smtClean="0"/>
              <a:t/>
            </a:r>
            <a:br>
              <a:rPr lang="en-US" b="1" dirty="0" smtClean="0"/>
            </a:br>
            <a:endParaRPr lang="en-US" dirty="0"/>
          </a:p>
        </p:txBody>
      </p:sp>
      <p:sp>
        <p:nvSpPr>
          <p:cNvPr id="3" name="Content Placeholder 2"/>
          <p:cNvSpPr>
            <a:spLocks noGrp="1"/>
          </p:cNvSpPr>
          <p:nvPr>
            <p:ph idx="1"/>
          </p:nvPr>
        </p:nvSpPr>
        <p:spPr>
          <a:xfrm>
            <a:off x="1143000" y="1066800"/>
            <a:ext cx="7790688" cy="5562600"/>
          </a:xfrm>
        </p:spPr>
        <p:txBody>
          <a:bodyPr>
            <a:normAutofit lnSpcReduction="10000"/>
          </a:bodyPr>
          <a:lstStyle/>
          <a:p>
            <a:pPr lvl="0" algn="just"/>
            <a:r>
              <a:rPr lang="en-US" dirty="0" smtClean="0"/>
              <a:t>Micro </a:t>
            </a:r>
            <a:r>
              <a:rPr lang="en-US" dirty="0"/>
              <a:t>plan describes the </a:t>
            </a:r>
            <a:r>
              <a:rPr lang="en-US" b="1" dirty="0"/>
              <a:t>Entry Point Activities</a:t>
            </a:r>
            <a:r>
              <a:rPr lang="en-US" dirty="0"/>
              <a:t> for supporting non-forestry activities made on the basis of the findings from the PRA exercise. </a:t>
            </a:r>
            <a:endParaRPr lang="en-US" dirty="0" smtClean="0"/>
          </a:p>
          <a:p>
            <a:pPr lvl="0" algn="just">
              <a:buNone/>
            </a:pPr>
            <a:endParaRPr lang="en-US" dirty="0"/>
          </a:p>
          <a:p>
            <a:pPr lvl="0" algn="just"/>
            <a:r>
              <a:rPr lang="en-US" dirty="0"/>
              <a:t>Micro plan is basically the </a:t>
            </a:r>
            <a:r>
              <a:rPr lang="en-US" b="1" dirty="0"/>
              <a:t>Action Plan</a:t>
            </a:r>
            <a:r>
              <a:rPr lang="en-US" dirty="0"/>
              <a:t> for the forest related activities in the </a:t>
            </a:r>
            <a:r>
              <a:rPr lang="en-US" dirty="0" smtClean="0"/>
              <a:t>PFM </a:t>
            </a:r>
            <a:r>
              <a:rPr lang="en-US" dirty="0"/>
              <a:t>area. </a:t>
            </a:r>
            <a:endParaRPr lang="en-US" dirty="0" smtClean="0"/>
          </a:p>
          <a:p>
            <a:pPr lvl="0" algn="just">
              <a:buNone/>
            </a:pPr>
            <a:endParaRPr lang="en-US" dirty="0"/>
          </a:p>
          <a:p>
            <a:pPr lvl="0" algn="just"/>
            <a:r>
              <a:rPr lang="en-US" dirty="0"/>
              <a:t>Micro plan highlights the aspects of future plan with detailed techno-administrative and financial aspects.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533400"/>
          </a:xfrm>
        </p:spPr>
        <p:txBody>
          <a:bodyPr>
            <a:normAutofit fontScale="90000"/>
          </a:bodyPr>
          <a:lstStyle/>
          <a:p>
            <a:pPr algn="ctr"/>
            <a:r>
              <a:rPr lang="en-US" b="1" cap="small" dirty="0" smtClean="0"/>
              <a:t/>
            </a:r>
            <a:br>
              <a:rPr lang="en-US" b="1" cap="small" dirty="0" smtClean="0"/>
            </a:br>
            <a:r>
              <a:rPr lang="en-US" b="1" cap="small" dirty="0" smtClean="0"/>
              <a:t>Objectives of Micro Plan</a:t>
            </a:r>
            <a:r>
              <a:rPr lang="en-US" b="1" dirty="0" smtClean="0"/>
              <a:t/>
            </a:r>
            <a:br>
              <a:rPr lang="en-US" b="1" dirty="0" smtClean="0"/>
            </a:br>
            <a:endParaRPr lang="en-US" dirty="0"/>
          </a:p>
        </p:txBody>
      </p:sp>
      <p:sp>
        <p:nvSpPr>
          <p:cNvPr id="3" name="Content Placeholder 2"/>
          <p:cNvSpPr>
            <a:spLocks noGrp="1"/>
          </p:cNvSpPr>
          <p:nvPr>
            <p:ph idx="1"/>
          </p:nvPr>
        </p:nvSpPr>
        <p:spPr>
          <a:xfrm>
            <a:off x="1066800" y="990600"/>
            <a:ext cx="7848600" cy="5867400"/>
          </a:xfrm>
        </p:spPr>
        <p:txBody>
          <a:bodyPr>
            <a:normAutofit fontScale="25000" lnSpcReduction="20000"/>
          </a:bodyPr>
          <a:lstStyle/>
          <a:p>
            <a:pPr marL="225425" lvl="0" indent="-225425" algn="just">
              <a:lnSpc>
                <a:spcPct val="170000"/>
              </a:lnSpc>
              <a:spcBef>
                <a:spcPts val="300"/>
              </a:spcBef>
              <a:spcAft>
                <a:spcPts val="300"/>
              </a:spcAft>
              <a:buClrTx/>
              <a:buFont typeface="+mj-lt"/>
              <a:buAutoNum type="arabicPeriod"/>
            </a:pPr>
            <a:r>
              <a:rPr lang="en-US" sz="6400" b="1" dirty="0" smtClean="0"/>
              <a:t>Ensure </a:t>
            </a:r>
            <a:r>
              <a:rPr lang="en-US" sz="6400" b="1" dirty="0"/>
              <a:t>actual participation of the villagers for proper utilization of resources for the preparation of </a:t>
            </a:r>
            <a:r>
              <a:rPr lang="en-US" sz="6400" b="1" dirty="0" smtClean="0"/>
              <a:t>area/village/JFM/PFM/EDC </a:t>
            </a:r>
            <a:r>
              <a:rPr lang="en-US" sz="6400" b="1" dirty="0"/>
              <a:t>specific forest development plan</a:t>
            </a:r>
            <a:r>
              <a:rPr lang="en-US" sz="6400" b="1" dirty="0" smtClean="0"/>
              <a:t>.</a:t>
            </a:r>
            <a:endParaRPr lang="en-US" sz="6400" b="1" dirty="0"/>
          </a:p>
          <a:p>
            <a:pPr marL="225425" lvl="0" indent="-225425" algn="just">
              <a:lnSpc>
                <a:spcPct val="170000"/>
              </a:lnSpc>
              <a:spcBef>
                <a:spcPts val="300"/>
              </a:spcBef>
              <a:spcAft>
                <a:spcPts val="300"/>
              </a:spcAft>
              <a:buClrTx/>
              <a:buFont typeface="+mj-lt"/>
              <a:buAutoNum type="arabicPeriod"/>
            </a:pPr>
            <a:r>
              <a:rPr lang="en-US" sz="6400" b="1" dirty="0"/>
              <a:t>Assess the dependence of communities on the forest resources.</a:t>
            </a:r>
          </a:p>
          <a:p>
            <a:pPr marL="225425" lvl="0" indent="-225425" algn="just">
              <a:lnSpc>
                <a:spcPct val="170000"/>
              </a:lnSpc>
              <a:spcBef>
                <a:spcPts val="300"/>
              </a:spcBef>
              <a:spcAft>
                <a:spcPts val="300"/>
              </a:spcAft>
              <a:buClrTx/>
              <a:buFont typeface="+mj-lt"/>
              <a:buAutoNum type="arabicPeriod"/>
            </a:pPr>
            <a:r>
              <a:rPr lang="en-US" sz="6400" b="1" dirty="0"/>
              <a:t>Assess the quantity, quality and present utilization of  forest resources by the villagers. </a:t>
            </a:r>
          </a:p>
          <a:p>
            <a:pPr marL="225425" lvl="0" indent="-225425" algn="just">
              <a:lnSpc>
                <a:spcPct val="170000"/>
              </a:lnSpc>
              <a:spcBef>
                <a:spcPts val="300"/>
              </a:spcBef>
              <a:spcAft>
                <a:spcPts val="300"/>
              </a:spcAft>
              <a:buClrTx/>
              <a:buFont typeface="+mj-lt"/>
              <a:buAutoNum type="arabicPeriod"/>
            </a:pPr>
            <a:r>
              <a:rPr lang="en-US" sz="6400" b="1" dirty="0"/>
              <a:t>Identify the importance of existing forest resources.</a:t>
            </a:r>
          </a:p>
          <a:p>
            <a:pPr marL="225425" lvl="0" indent="-225425" algn="just">
              <a:lnSpc>
                <a:spcPct val="170000"/>
              </a:lnSpc>
              <a:spcBef>
                <a:spcPts val="300"/>
              </a:spcBef>
              <a:spcAft>
                <a:spcPts val="300"/>
              </a:spcAft>
              <a:buClrTx/>
              <a:buFont typeface="+mj-lt"/>
              <a:buAutoNum type="arabicPeriod"/>
            </a:pPr>
            <a:r>
              <a:rPr lang="en-US" sz="6400" b="1" dirty="0"/>
              <a:t>Identify the challenges encountered by the villagers in utilizing the services of the forest and find solutions therein.</a:t>
            </a:r>
          </a:p>
          <a:p>
            <a:pPr marL="225425" lvl="0" indent="-225425" algn="just">
              <a:lnSpc>
                <a:spcPct val="170000"/>
              </a:lnSpc>
              <a:spcBef>
                <a:spcPts val="300"/>
              </a:spcBef>
              <a:spcAft>
                <a:spcPts val="300"/>
              </a:spcAft>
              <a:buClrTx/>
              <a:buFont typeface="+mj-lt"/>
              <a:buAutoNum type="arabicPeriod"/>
            </a:pPr>
            <a:r>
              <a:rPr lang="en-US" sz="6400" b="1" dirty="0"/>
              <a:t>Prioritize the schemes to be undertaken according to the social, cultural, political and economic situation of the villagers and the availability of natural resources.</a:t>
            </a:r>
          </a:p>
          <a:p>
            <a:pPr marL="225425" lvl="0" indent="-225425" algn="just">
              <a:lnSpc>
                <a:spcPct val="170000"/>
              </a:lnSpc>
              <a:spcBef>
                <a:spcPts val="300"/>
              </a:spcBef>
              <a:spcAft>
                <a:spcPts val="300"/>
              </a:spcAft>
              <a:buClrTx/>
              <a:buFont typeface="+mj-lt"/>
              <a:buAutoNum type="arabicPeriod"/>
            </a:pPr>
            <a:r>
              <a:rPr lang="en-US" sz="6400" b="1" dirty="0"/>
              <a:t>Ensure that the benefits of the schemes planned and implemented reach all stakeholders.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848600" cy="762000"/>
          </a:xfrm>
        </p:spPr>
        <p:txBody>
          <a:bodyPr>
            <a:normAutofit fontScale="90000"/>
          </a:bodyPr>
          <a:lstStyle/>
          <a:p>
            <a:r>
              <a:rPr lang="en-US" sz="2700" b="1" cap="small" dirty="0" smtClean="0"/>
              <a:t/>
            </a:r>
            <a:br>
              <a:rPr lang="en-US" sz="2700" b="1" cap="small" dirty="0" smtClean="0"/>
            </a:br>
            <a:r>
              <a:rPr lang="en-US" sz="2700" b="1" cap="small" dirty="0" smtClean="0"/>
              <a:t>Central theme for the preparation of Micro Plan</a:t>
            </a:r>
            <a:r>
              <a:rPr lang="en-US" b="1" dirty="0" smtClean="0"/>
              <a:t/>
            </a:r>
            <a:br>
              <a:rPr lang="en-US" b="1" dirty="0" smtClean="0"/>
            </a:br>
            <a:endParaRPr lang="en-US" dirty="0"/>
          </a:p>
        </p:txBody>
      </p:sp>
      <p:sp>
        <p:nvSpPr>
          <p:cNvPr id="3" name="Content Placeholder 2"/>
          <p:cNvSpPr>
            <a:spLocks noGrp="1"/>
          </p:cNvSpPr>
          <p:nvPr>
            <p:ph idx="1"/>
          </p:nvPr>
        </p:nvSpPr>
        <p:spPr>
          <a:xfrm>
            <a:off x="990600" y="838200"/>
            <a:ext cx="7924800" cy="5791200"/>
          </a:xfrm>
        </p:spPr>
        <p:txBody>
          <a:bodyPr>
            <a:normAutofit lnSpcReduction="10000"/>
          </a:bodyPr>
          <a:lstStyle/>
          <a:p>
            <a:pPr algn="just">
              <a:buClrTx/>
              <a:buNone/>
            </a:pPr>
            <a:r>
              <a:rPr lang="en-US" dirty="0" smtClean="0"/>
              <a:t>	</a:t>
            </a:r>
            <a:r>
              <a:rPr lang="en-US" dirty="0" smtClean="0">
                <a:latin typeface="Arabic Typesetting" pitchFamily="66" charset="-78"/>
                <a:cs typeface="Arabic Typesetting" pitchFamily="66" charset="-78"/>
              </a:rPr>
              <a:t>It </a:t>
            </a:r>
            <a:r>
              <a:rPr lang="en-US" dirty="0">
                <a:latin typeface="Arabic Typesetting" pitchFamily="66" charset="-78"/>
                <a:cs typeface="Arabic Typesetting" pitchFamily="66" charset="-78"/>
              </a:rPr>
              <a:t>has to be prepared by </a:t>
            </a:r>
            <a:r>
              <a:rPr lang="en-US" dirty="0" smtClean="0">
                <a:latin typeface="Arabic Typesetting" pitchFamily="66" charset="-78"/>
                <a:cs typeface="Arabic Typesetting" pitchFamily="66" charset="-78"/>
              </a:rPr>
              <a:t>JFMC/VFDS/EDC </a:t>
            </a:r>
            <a:r>
              <a:rPr lang="en-US" dirty="0">
                <a:latin typeface="Arabic Typesetting" pitchFamily="66" charset="-78"/>
                <a:cs typeface="Arabic Typesetting" pitchFamily="66" charset="-78"/>
              </a:rPr>
              <a:t>members themselves, with the support from Animators, the Forest Department and other specialists with focus on participatory spirit of communities in forest management and</a:t>
            </a:r>
            <a:r>
              <a:rPr lang="en-US" cap="small" dirty="0">
                <a:latin typeface="Arabic Typesetting" pitchFamily="66" charset="-78"/>
                <a:cs typeface="Arabic Typesetting" pitchFamily="66" charset="-78"/>
              </a:rPr>
              <a:t>  </a:t>
            </a:r>
            <a:r>
              <a:rPr lang="en-US" dirty="0">
                <a:latin typeface="Arabic Typesetting" pitchFamily="66" charset="-78"/>
                <a:cs typeface="Arabic Typesetting" pitchFamily="66" charset="-78"/>
              </a:rPr>
              <a:t>care of the needs of the local communities</a:t>
            </a:r>
            <a:r>
              <a:rPr lang="en-US" cap="small" dirty="0">
                <a:latin typeface="Arabic Typesetting" pitchFamily="66" charset="-78"/>
                <a:cs typeface="Arabic Typesetting" pitchFamily="66" charset="-78"/>
              </a:rPr>
              <a:t>. </a:t>
            </a:r>
            <a:endParaRPr lang="en-US" dirty="0">
              <a:latin typeface="Arabic Typesetting" pitchFamily="66" charset="-78"/>
              <a:cs typeface="Arabic Typesetting" pitchFamily="66" charset="-78"/>
            </a:endParaRPr>
          </a:p>
          <a:p>
            <a:pPr marL="514350" lvl="0" indent="-514350">
              <a:buClrTx/>
              <a:buFont typeface="+mj-lt"/>
              <a:buAutoNum type="arabicPeriod"/>
            </a:pPr>
            <a:r>
              <a:rPr lang="en-US" b="1" dirty="0" smtClean="0">
                <a:latin typeface="Aparajita" pitchFamily="34" charset="0"/>
                <a:cs typeface="Aparajita" pitchFamily="34" charset="0"/>
              </a:rPr>
              <a:t>Social </a:t>
            </a:r>
            <a:r>
              <a:rPr lang="en-US" b="1" dirty="0">
                <a:latin typeface="Aparajita" pitchFamily="34" charset="0"/>
                <a:cs typeface="Aparajita" pitchFamily="34" charset="0"/>
              </a:rPr>
              <a:t>and </a:t>
            </a:r>
            <a:r>
              <a:rPr lang="en-US" b="1" dirty="0" smtClean="0">
                <a:latin typeface="Aparajita" pitchFamily="34" charset="0"/>
                <a:cs typeface="Aparajita" pitchFamily="34" charset="0"/>
              </a:rPr>
              <a:t>Environmental </a:t>
            </a:r>
            <a:r>
              <a:rPr lang="en-US" b="1" dirty="0">
                <a:latin typeface="Aparajita" pitchFamily="34" charset="0"/>
                <a:cs typeface="Aparajita" pitchFamily="34" charset="0"/>
              </a:rPr>
              <a:t>S</a:t>
            </a:r>
            <a:r>
              <a:rPr lang="en-US" b="1" dirty="0" smtClean="0">
                <a:latin typeface="Aparajita" pitchFamily="34" charset="0"/>
                <a:cs typeface="Aparajita" pitchFamily="34" charset="0"/>
              </a:rPr>
              <a:t>afeguards</a:t>
            </a:r>
            <a:endParaRPr lang="en-US" dirty="0">
              <a:latin typeface="Aparajita" pitchFamily="34" charset="0"/>
              <a:cs typeface="Aparajita" pitchFamily="34" charset="0"/>
            </a:endParaRPr>
          </a:p>
          <a:p>
            <a:pPr lvl="1">
              <a:buClrTx/>
            </a:pPr>
            <a:r>
              <a:rPr lang="en-US" dirty="0">
                <a:latin typeface="Aparajita" pitchFamily="34" charset="0"/>
                <a:cs typeface="Aparajita" pitchFamily="34" charset="0"/>
              </a:rPr>
              <a:t>Prioritized activities and action plans for implementation</a:t>
            </a:r>
          </a:p>
          <a:p>
            <a:pPr lvl="1">
              <a:buClrTx/>
            </a:pPr>
            <a:r>
              <a:rPr lang="en-US" dirty="0">
                <a:latin typeface="Aparajita" pitchFamily="34" charset="0"/>
                <a:cs typeface="Aparajita" pitchFamily="34" charset="0"/>
              </a:rPr>
              <a:t>Physical and financial details of different works.</a:t>
            </a:r>
          </a:p>
          <a:p>
            <a:pPr marL="514350" lvl="0" indent="-514350">
              <a:buClrTx/>
              <a:buFont typeface="+mj-lt"/>
              <a:buAutoNum type="arabicPeriod" startAt="2"/>
            </a:pPr>
            <a:r>
              <a:rPr lang="en-US" b="1" dirty="0">
                <a:latin typeface="Aparajita" pitchFamily="34" charset="0"/>
                <a:cs typeface="Aparajita" pitchFamily="34" charset="0"/>
              </a:rPr>
              <a:t>Social Dimensions</a:t>
            </a:r>
            <a:endParaRPr lang="en-US" dirty="0">
              <a:latin typeface="Aparajita" pitchFamily="34" charset="0"/>
              <a:cs typeface="Aparajita" pitchFamily="34" charset="0"/>
            </a:endParaRPr>
          </a:p>
          <a:p>
            <a:pPr lvl="1">
              <a:buClrTx/>
            </a:pPr>
            <a:r>
              <a:rPr lang="en-US" dirty="0">
                <a:latin typeface="Aparajita" pitchFamily="34" charset="0"/>
                <a:cs typeface="Aparajita" pitchFamily="34" charset="0"/>
              </a:rPr>
              <a:t>User groups/Common Interest Groups</a:t>
            </a:r>
          </a:p>
          <a:p>
            <a:pPr lvl="1">
              <a:buClrTx/>
            </a:pPr>
            <a:r>
              <a:rPr lang="en-US" dirty="0">
                <a:latin typeface="Aparajita" pitchFamily="34" charset="0"/>
                <a:cs typeface="Aparajita" pitchFamily="34" charset="0"/>
              </a:rPr>
              <a:t>Tribal and other vulnerable sections</a:t>
            </a:r>
          </a:p>
          <a:p>
            <a:pPr lvl="1">
              <a:buClrTx/>
            </a:pPr>
            <a:r>
              <a:rPr lang="en-US" dirty="0">
                <a:latin typeface="Aparajita" pitchFamily="34" charset="0"/>
                <a:cs typeface="Aparajita" pitchFamily="34" charset="0"/>
              </a:rPr>
              <a:t>Income and expenditure </a:t>
            </a:r>
            <a:r>
              <a:rPr lang="en-US" dirty="0" smtClean="0">
                <a:latin typeface="Aparajita" pitchFamily="34" charset="0"/>
                <a:cs typeface="Aparajita" pitchFamily="34" charset="0"/>
              </a:rPr>
              <a:t>details</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001000" cy="762000"/>
          </a:xfrm>
        </p:spPr>
        <p:txBody>
          <a:bodyPr>
            <a:normAutofit fontScale="90000"/>
          </a:bodyPr>
          <a:lstStyle/>
          <a:p>
            <a:pPr algn="r"/>
            <a:r>
              <a:rPr lang="en-US" sz="2700" b="1" cap="small" dirty="0" smtClean="0"/>
              <a:t/>
            </a:r>
            <a:br>
              <a:rPr lang="en-US" sz="2700" b="1" cap="small" dirty="0" smtClean="0"/>
            </a:br>
            <a:r>
              <a:rPr lang="en-US" sz="2700" b="1" cap="small" dirty="0" smtClean="0"/>
              <a:t/>
            </a:r>
            <a:br>
              <a:rPr lang="en-US" sz="2700" b="1" cap="small" dirty="0" smtClean="0"/>
            </a:br>
            <a:r>
              <a:rPr lang="en-US" sz="2700" b="1" cap="small" dirty="0" smtClean="0"/>
              <a:t>Central theme for the preparation of Micro Plan   Contd……..</a:t>
            </a:r>
            <a:r>
              <a:rPr lang="en-US" b="1" dirty="0" smtClean="0"/>
              <a:t/>
            </a:r>
            <a:br>
              <a:rPr lang="en-US" b="1" dirty="0" smtClean="0"/>
            </a:br>
            <a:endParaRPr lang="en-US" dirty="0"/>
          </a:p>
        </p:txBody>
      </p:sp>
      <p:sp>
        <p:nvSpPr>
          <p:cNvPr id="3" name="Content Placeholder 2"/>
          <p:cNvSpPr>
            <a:spLocks noGrp="1"/>
          </p:cNvSpPr>
          <p:nvPr>
            <p:ph idx="1"/>
          </p:nvPr>
        </p:nvSpPr>
        <p:spPr>
          <a:xfrm>
            <a:off x="990600" y="838200"/>
            <a:ext cx="7924800" cy="5791200"/>
          </a:xfrm>
        </p:spPr>
        <p:txBody>
          <a:bodyPr>
            <a:normAutofit fontScale="70000" lnSpcReduction="20000"/>
          </a:bodyPr>
          <a:lstStyle/>
          <a:p>
            <a:pPr marL="514350" lvl="0" indent="-514350">
              <a:buClrTx/>
              <a:buFont typeface="+mj-lt"/>
              <a:buAutoNum type="arabicPeriod" startAt="3"/>
            </a:pPr>
            <a:r>
              <a:rPr lang="en-US" b="1" dirty="0" smtClean="0"/>
              <a:t>Others</a:t>
            </a:r>
            <a:endParaRPr lang="en-US" dirty="0"/>
          </a:p>
          <a:p>
            <a:pPr marL="404813" lvl="1" indent="-179388" algn="just">
              <a:lnSpc>
                <a:spcPct val="120000"/>
              </a:lnSpc>
              <a:spcBef>
                <a:spcPts val="300"/>
              </a:spcBef>
              <a:spcAft>
                <a:spcPts val="300"/>
              </a:spcAft>
              <a:buClrTx/>
            </a:pPr>
            <a:r>
              <a:rPr lang="en-US" dirty="0"/>
              <a:t>Village will be the unit for preparing a micro plan.</a:t>
            </a:r>
          </a:p>
          <a:p>
            <a:pPr marL="404813" lvl="1" indent="-179388" algn="just">
              <a:lnSpc>
                <a:spcPct val="120000"/>
              </a:lnSpc>
              <a:spcBef>
                <a:spcPts val="300"/>
              </a:spcBef>
              <a:spcAft>
                <a:spcPts val="300"/>
              </a:spcAft>
              <a:buClrTx/>
            </a:pPr>
            <a:r>
              <a:rPr lang="en-US" dirty="0"/>
              <a:t>Focus will be on the available resources of the village.</a:t>
            </a:r>
          </a:p>
          <a:p>
            <a:pPr marL="404813" lvl="1" indent="-179388" algn="just">
              <a:lnSpc>
                <a:spcPct val="120000"/>
              </a:lnSpc>
              <a:spcBef>
                <a:spcPts val="300"/>
              </a:spcBef>
              <a:spcAft>
                <a:spcPts val="300"/>
              </a:spcAft>
              <a:buClrTx/>
            </a:pPr>
            <a:r>
              <a:rPr lang="en-US" dirty="0"/>
              <a:t>Local people should be motivated for vibrant participation and co-preparation.</a:t>
            </a:r>
          </a:p>
          <a:p>
            <a:pPr marL="404813" lvl="1" indent="-179388" algn="just">
              <a:lnSpc>
                <a:spcPct val="120000"/>
              </a:lnSpc>
              <a:spcBef>
                <a:spcPts val="300"/>
              </a:spcBef>
              <a:spcAft>
                <a:spcPts val="300"/>
              </a:spcAft>
              <a:buClrTx/>
            </a:pPr>
            <a:r>
              <a:rPr lang="en-US" dirty="0"/>
              <a:t>One public meeting should be convened to discuss the objectives, process and expected outcome from the micro plan.</a:t>
            </a:r>
          </a:p>
          <a:p>
            <a:pPr marL="404813" lvl="1" indent="-179388" algn="just">
              <a:lnSpc>
                <a:spcPct val="120000"/>
              </a:lnSpc>
              <a:spcBef>
                <a:spcPts val="300"/>
              </a:spcBef>
              <a:spcAft>
                <a:spcPts val="300"/>
              </a:spcAft>
              <a:buClrTx/>
            </a:pPr>
            <a:r>
              <a:rPr lang="en-US" dirty="0"/>
              <a:t>The micro plan document should be simple and easy to understand.</a:t>
            </a:r>
          </a:p>
          <a:p>
            <a:pPr marL="404813" lvl="1" indent="-179388" algn="just">
              <a:lnSpc>
                <a:spcPct val="120000"/>
              </a:lnSpc>
              <a:spcBef>
                <a:spcPts val="300"/>
              </a:spcBef>
              <a:spcAft>
                <a:spcPts val="300"/>
              </a:spcAft>
              <a:buClrTx/>
            </a:pPr>
            <a:r>
              <a:rPr lang="en-US" dirty="0"/>
              <a:t>Local resources should be aligned with local requirements and objectives of the programme.</a:t>
            </a:r>
          </a:p>
          <a:p>
            <a:pPr marL="404813" lvl="1" indent="-179388" algn="just">
              <a:lnSpc>
                <a:spcPct val="120000"/>
              </a:lnSpc>
              <a:spcBef>
                <a:spcPts val="300"/>
              </a:spcBef>
              <a:spcAft>
                <a:spcPts val="300"/>
              </a:spcAft>
              <a:buClrTx/>
            </a:pPr>
            <a:r>
              <a:rPr lang="en-US" dirty="0"/>
              <a:t>The micro plan should be prepared within 20-25 working days.</a:t>
            </a:r>
          </a:p>
          <a:p>
            <a:pPr marL="404813" lvl="1" indent="-179388" algn="just">
              <a:lnSpc>
                <a:spcPct val="120000"/>
              </a:lnSpc>
              <a:spcBef>
                <a:spcPts val="300"/>
              </a:spcBef>
              <a:spcAft>
                <a:spcPts val="300"/>
              </a:spcAft>
              <a:buClrTx/>
            </a:pPr>
            <a:r>
              <a:rPr lang="en-US" dirty="0"/>
              <a:t>The micro plan should include and build on traditional community management and conservation practices.</a:t>
            </a:r>
          </a:p>
          <a:p>
            <a:pPr marL="404813" lvl="1" indent="-179388" algn="just">
              <a:lnSpc>
                <a:spcPct val="120000"/>
              </a:lnSpc>
              <a:spcBef>
                <a:spcPts val="300"/>
              </a:spcBef>
              <a:spcAft>
                <a:spcPts val="300"/>
              </a:spcAft>
              <a:buClrTx/>
            </a:pPr>
            <a:r>
              <a:rPr lang="en-US" dirty="0"/>
              <a:t>Participatory method should be used to assess requirements of the villagers.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cap="small" dirty="0" smtClean="0"/>
              <a:t>pre-requisites for Micro Planning</a:t>
            </a:r>
            <a:endParaRPr lang="en-US" sz="3200" dirty="0"/>
          </a:p>
        </p:txBody>
      </p:sp>
      <p:sp>
        <p:nvSpPr>
          <p:cNvPr id="3" name="Content Placeholder 2"/>
          <p:cNvSpPr>
            <a:spLocks noGrp="1"/>
          </p:cNvSpPr>
          <p:nvPr>
            <p:ph idx="1"/>
          </p:nvPr>
        </p:nvSpPr>
        <p:spPr>
          <a:xfrm>
            <a:off x="1435608" y="1447800"/>
            <a:ext cx="7498080" cy="5181600"/>
          </a:xfrm>
        </p:spPr>
        <p:txBody>
          <a:bodyPr>
            <a:normAutofit lnSpcReduction="10000"/>
          </a:bodyPr>
          <a:lstStyle/>
          <a:p>
            <a:pPr marL="404813" indent="-284163" algn="just"/>
            <a:r>
              <a:rPr lang="en-US" dirty="0" smtClean="0"/>
              <a:t>For </a:t>
            </a:r>
            <a:r>
              <a:rPr lang="en-US" dirty="0"/>
              <a:t>initiating the exercise for preparation of Micro Plan, following works should have been </a:t>
            </a:r>
            <a:r>
              <a:rPr lang="en-US" dirty="0" smtClean="0"/>
              <a:t>completed</a:t>
            </a:r>
          </a:p>
          <a:p>
            <a:pPr marL="404813" indent="-284163" algn="just">
              <a:buNone/>
            </a:pPr>
            <a:endParaRPr lang="en-US" dirty="0"/>
          </a:p>
          <a:p>
            <a:pPr marL="404813" lvl="0" indent="-284163" algn="just"/>
            <a:r>
              <a:rPr lang="en-US" dirty="0"/>
              <a:t>Formation of </a:t>
            </a:r>
            <a:r>
              <a:rPr lang="en-US" dirty="0" smtClean="0"/>
              <a:t>JFMC/VFDS/EDC</a:t>
            </a:r>
          </a:p>
          <a:p>
            <a:pPr marL="404813" lvl="0" indent="-284163" algn="just">
              <a:buNone/>
            </a:pPr>
            <a:endParaRPr lang="en-US" dirty="0"/>
          </a:p>
          <a:p>
            <a:pPr marL="404813" lvl="0" indent="-284163" algn="just"/>
            <a:r>
              <a:rPr lang="en-US" dirty="0"/>
              <a:t>Large (1:10,000) scale map of the </a:t>
            </a:r>
            <a:r>
              <a:rPr lang="en-US" dirty="0" smtClean="0"/>
              <a:t>area</a:t>
            </a:r>
          </a:p>
          <a:p>
            <a:pPr marL="404813" lvl="0" indent="-284163" algn="just"/>
            <a:endParaRPr lang="en-US" dirty="0"/>
          </a:p>
          <a:p>
            <a:pPr marL="404813" lvl="0" indent="-284163" algn="just"/>
            <a:r>
              <a:rPr lang="en-US" dirty="0" smtClean="0"/>
              <a:t>Preliminary sensitization </a:t>
            </a:r>
            <a:r>
              <a:rPr lang="en-US" dirty="0"/>
              <a:t>of the </a:t>
            </a:r>
            <a:r>
              <a:rPr lang="en-US" dirty="0" smtClean="0"/>
              <a:t>community on Micro Plan.</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04800"/>
            <a:ext cx="7498080" cy="685800"/>
          </a:xfrm>
        </p:spPr>
        <p:txBody>
          <a:bodyPr>
            <a:normAutofit/>
          </a:bodyPr>
          <a:lstStyle/>
          <a:p>
            <a:r>
              <a:rPr lang="en-US" sz="2400" b="1" cap="small" dirty="0" smtClean="0"/>
              <a:t>Formation of JFMC/VFDS/EDC Working Group</a:t>
            </a:r>
            <a:endParaRPr lang="en-US" sz="2800" dirty="0"/>
          </a:p>
        </p:txBody>
      </p:sp>
      <p:sp>
        <p:nvSpPr>
          <p:cNvPr id="3" name="Content Placeholder 2"/>
          <p:cNvSpPr>
            <a:spLocks noGrp="1"/>
          </p:cNvSpPr>
          <p:nvPr>
            <p:ph idx="1"/>
          </p:nvPr>
        </p:nvSpPr>
        <p:spPr>
          <a:xfrm>
            <a:off x="1066800" y="914400"/>
            <a:ext cx="7866888" cy="5791200"/>
          </a:xfrm>
        </p:spPr>
        <p:txBody>
          <a:bodyPr>
            <a:normAutofit/>
          </a:bodyPr>
          <a:lstStyle/>
          <a:p>
            <a:pPr marL="509588" indent="-427038" algn="just">
              <a:buClrTx/>
              <a:buFont typeface="Wingdings" pitchFamily="2" charset="2"/>
              <a:buChar char="Ø"/>
            </a:pPr>
            <a:r>
              <a:rPr lang="en-US" dirty="0" smtClean="0"/>
              <a:t>This </a:t>
            </a:r>
            <a:r>
              <a:rPr lang="en-US" dirty="0"/>
              <a:t>group shall be constituted by the Executive Committee (EC) of the </a:t>
            </a:r>
            <a:r>
              <a:rPr lang="en-US" dirty="0" smtClean="0"/>
              <a:t>JFMC/VFDS/EDC. </a:t>
            </a:r>
          </a:p>
          <a:p>
            <a:pPr marL="509588" indent="-427038" algn="just">
              <a:buClrTx/>
              <a:buFont typeface="Wingdings" pitchFamily="2" charset="2"/>
              <a:buChar char="Ø"/>
            </a:pPr>
            <a:r>
              <a:rPr lang="en-US" dirty="0" smtClean="0"/>
              <a:t>General </a:t>
            </a:r>
            <a:r>
              <a:rPr lang="en-US" dirty="0"/>
              <a:t>Body meeting </a:t>
            </a:r>
            <a:r>
              <a:rPr lang="en-US" dirty="0" smtClean="0"/>
              <a:t>on Constitution of  Working Group</a:t>
            </a:r>
          </a:p>
          <a:p>
            <a:pPr marL="509588" indent="-427038" algn="just">
              <a:buClrTx/>
              <a:buFont typeface="Wingdings" pitchFamily="2" charset="2"/>
              <a:buChar char="Ø"/>
            </a:pPr>
            <a:r>
              <a:rPr lang="en-US" dirty="0" smtClean="0"/>
              <a:t>The </a:t>
            </a:r>
            <a:r>
              <a:rPr lang="en-US" dirty="0"/>
              <a:t>working group generally consists of following </a:t>
            </a:r>
            <a:r>
              <a:rPr lang="en-US" dirty="0" smtClean="0"/>
              <a:t>members</a:t>
            </a:r>
            <a:endParaRPr lang="en-US" dirty="0"/>
          </a:p>
          <a:p>
            <a:pPr marL="1198563" lvl="1" indent="-344488" algn="just">
              <a:buClrTx/>
              <a:buFont typeface="Wingdings" pitchFamily="2" charset="2"/>
              <a:buChar char="ü"/>
            </a:pPr>
            <a:r>
              <a:rPr lang="en-US" dirty="0" smtClean="0"/>
              <a:t>Four </a:t>
            </a:r>
            <a:r>
              <a:rPr lang="en-US" dirty="0"/>
              <a:t>members (at least one woman) from </a:t>
            </a:r>
            <a:r>
              <a:rPr lang="en-US" dirty="0" smtClean="0"/>
              <a:t>JFMC/VFDS/EDC.</a:t>
            </a:r>
            <a:endParaRPr lang="en-US" dirty="0"/>
          </a:p>
          <a:p>
            <a:pPr marL="1198563" lvl="1" indent="-344488" algn="just">
              <a:buClrTx/>
              <a:buFont typeface="Wingdings" pitchFamily="2" charset="2"/>
              <a:buChar char="ü"/>
            </a:pPr>
            <a:r>
              <a:rPr lang="en-US" dirty="0" smtClean="0"/>
              <a:t>Member Secretary.</a:t>
            </a:r>
            <a:endParaRPr lang="en-US" dirty="0"/>
          </a:p>
          <a:p>
            <a:pPr marL="1198563" lvl="1" indent="-344488" algn="just">
              <a:buClrTx/>
              <a:buFont typeface="Wingdings" pitchFamily="2" charset="2"/>
              <a:buChar char="ü"/>
            </a:pPr>
            <a:r>
              <a:rPr lang="en-US" dirty="0" smtClean="0"/>
              <a:t>Animator.</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762000"/>
          </a:xfrm>
        </p:spPr>
        <p:txBody>
          <a:bodyPr/>
          <a:lstStyle/>
          <a:p>
            <a:r>
              <a:rPr lang="en-US" sz="4000" b="1" dirty="0" smtClean="0">
                <a:solidFill>
                  <a:srgbClr val="9900CC"/>
                </a:solidFill>
              </a:rPr>
              <a:t>Participatory </a:t>
            </a:r>
            <a:r>
              <a:rPr lang="en-US" sz="4000" b="1" dirty="0">
                <a:solidFill>
                  <a:srgbClr val="9900CC"/>
                </a:solidFill>
              </a:rPr>
              <a:t>Empowerment</a:t>
            </a:r>
          </a:p>
        </p:txBody>
      </p:sp>
      <p:sp>
        <p:nvSpPr>
          <p:cNvPr id="24581" name="Text Box 5"/>
          <p:cNvSpPr txBox="1">
            <a:spLocks noChangeArrowheads="1"/>
          </p:cNvSpPr>
          <p:nvPr/>
        </p:nvSpPr>
        <p:spPr bwMode="auto">
          <a:xfrm>
            <a:off x="3048000" y="914400"/>
            <a:ext cx="30480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t>Sensitization</a:t>
            </a:r>
          </a:p>
        </p:txBody>
      </p:sp>
      <p:sp>
        <p:nvSpPr>
          <p:cNvPr id="24582" name="Text Box 6"/>
          <p:cNvSpPr txBox="1">
            <a:spLocks noChangeArrowheads="1"/>
          </p:cNvSpPr>
          <p:nvPr/>
        </p:nvSpPr>
        <p:spPr bwMode="auto">
          <a:xfrm>
            <a:off x="3048000" y="2425700"/>
            <a:ext cx="30480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t>Mobilization</a:t>
            </a:r>
          </a:p>
        </p:txBody>
      </p:sp>
      <p:sp>
        <p:nvSpPr>
          <p:cNvPr id="24583" name="Text Box 7"/>
          <p:cNvSpPr txBox="1">
            <a:spLocks noChangeArrowheads="1"/>
          </p:cNvSpPr>
          <p:nvPr/>
        </p:nvSpPr>
        <p:spPr bwMode="auto">
          <a:xfrm>
            <a:off x="3048000" y="3187700"/>
            <a:ext cx="30480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t>Organization</a:t>
            </a:r>
          </a:p>
        </p:txBody>
      </p:sp>
      <p:sp>
        <p:nvSpPr>
          <p:cNvPr id="24584" name="Text Box 8"/>
          <p:cNvSpPr txBox="1">
            <a:spLocks noChangeArrowheads="1"/>
          </p:cNvSpPr>
          <p:nvPr/>
        </p:nvSpPr>
        <p:spPr bwMode="auto">
          <a:xfrm>
            <a:off x="2819400" y="3949700"/>
            <a:ext cx="36576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solidFill>
                  <a:srgbClr val="660066"/>
                </a:solidFill>
              </a:rPr>
              <a:t>Collective Reflection</a:t>
            </a:r>
          </a:p>
        </p:txBody>
      </p:sp>
      <p:sp>
        <p:nvSpPr>
          <p:cNvPr id="24585" name="Text Box 9"/>
          <p:cNvSpPr txBox="1">
            <a:spLocks noChangeArrowheads="1"/>
          </p:cNvSpPr>
          <p:nvPr/>
        </p:nvSpPr>
        <p:spPr bwMode="auto">
          <a:xfrm>
            <a:off x="3048000" y="1663700"/>
            <a:ext cx="30480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t>Awareness</a:t>
            </a:r>
          </a:p>
        </p:txBody>
      </p:sp>
      <p:sp>
        <p:nvSpPr>
          <p:cNvPr id="24586" name="Text Box 10"/>
          <p:cNvSpPr txBox="1">
            <a:spLocks noChangeArrowheads="1"/>
          </p:cNvSpPr>
          <p:nvPr/>
        </p:nvSpPr>
        <p:spPr bwMode="auto">
          <a:xfrm>
            <a:off x="2133600" y="4711700"/>
            <a:ext cx="50292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t>Negotiation / Conflict Resolution</a:t>
            </a:r>
          </a:p>
        </p:txBody>
      </p:sp>
      <p:sp>
        <p:nvSpPr>
          <p:cNvPr id="24587" name="Text Box 11"/>
          <p:cNvSpPr txBox="1">
            <a:spLocks noChangeArrowheads="1"/>
          </p:cNvSpPr>
          <p:nvPr/>
        </p:nvSpPr>
        <p:spPr bwMode="auto">
          <a:xfrm>
            <a:off x="3048000" y="5473700"/>
            <a:ext cx="30480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t>Consensus</a:t>
            </a:r>
          </a:p>
        </p:txBody>
      </p:sp>
      <p:sp>
        <p:nvSpPr>
          <p:cNvPr id="24588" name="Text Box 12"/>
          <p:cNvSpPr txBox="1">
            <a:spLocks noChangeArrowheads="1"/>
          </p:cNvSpPr>
          <p:nvPr/>
        </p:nvSpPr>
        <p:spPr bwMode="auto">
          <a:xfrm>
            <a:off x="2819400" y="6235700"/>
            <a:ext cx="3657600" cy="469900"/>
          </a:xfrm>
          <a:prstGeom prst="rect">
            <a:avLst/>
          </a:prstGeom>
          <a:noFill/>
          <a:ln w="12700">
            <a:solidFill>
              <a:schemeClr val="tx1"/>
            </a:solidFill>
            <a:miter lim="800000"/>
            <a:headEnd/>
            <a:tailEnd/>
          </a:ln>
          <a:effectLst/>
        </p:spPr>
        <p:txBody>
          <a:bodyPr>
            <a:spAutoFit/>
          </a:bodyPr>
          <a:lstStyle/>
          <a:p>
            <a:pPr algn="ctr">
              <a:spcBef>
                <a:spcPct val="50000"/>
              </a:spcBef>
            </a:pPr>
            <a:r>
              <a:rPr lang="en-US" sz="2400" b="1">
                <a:solidFill>
                  <a:srgbClr val="660066"/>
                </a:solidFill>
              </a:rPr>
              <a:t>Collective Action</a:t>
            </a:r>
          </a:p>
        </p:txBody>
      </p:sp>
      <p:sp>
        <p:nvSpPr>
          <p:cNvPr id="24589" name="AutoShape 13"/>
          <p:cNvSpPr>
            <a:spLocks noChangeArrowheads="1"/>
          </p:cNvSpPr>
          <p:nvPr/>
        </p:nvSpPr>
        <p:spPr bwMode="auto">
          <a:xfrm>
            <a:off x="1219200" y="4114800"/>
            <a:ext cx="1600200" cy="2514600"/>
          </a:xfrm>
          <a:prstGeom prst="curvedRightArrow">
            <a:avLst>
              <a:gd name="adj1" fmla="val 14288"/>
              <a:gd name="adj2" fmla="val 14288"/>
              <a:gd name="adj3" fmla="val 30954"/>
            </a:avLst>
          </a:prstGeom>
          <a:solidFill>
            <a:srgbClr val="9900CC"/>
          </a:solidFill>
          <a:ln w="9525">
            <a:solidFill>
              <a:schemeClr val="tx1"/>
            </a:solidFill>
            <a:miter lim="800000"/>
            <a:headEnd/>
            <a:tailEnd/>
          </a:ln>
          <a:effectLst/>
        </p:spPr>
        <p:txBody>
          <a:bodyPr wrap="none" anchor="ctr"/>
          <a:lstStyle/>
          <a:p>
            <a:endParaRPr lang="en-US"/>
          </a:p>
        </p:txBody>
      </p:sp>
      <p:sp>
        <p:nvSpPr>
          <p:cNvPr id="24590" name="AutoShape 14"/>
          <p:cNvSpPr>
            <a:spLocks noChangeArrowheads="1"/>
          </p:cNvSpPr>
          <p:nvPr/>
        </p:nvSpPr>
        <p:spPr bwMode="auto">
          <a:xfrm flipH="1" flipV="1">
            <a:off x="6477000" y="4114800"/>
            <a:ext cx="1676400" cy="2514600"/>
          </a:xfrm>
          <a:prstGeom prst="curvedRightArrow">
            <a:avLst>
              <a:gd name="adj1" fmla="val 13639"/>
              <a:gd name="adj2" fmla="val 13639"/>
              <a:gd name="adj3" fmla="val 30954"/>
            </a:avLst>
          </a:prstGeom>
          <a:solidFill>
            <a:srgbClr val="9900CC"/>
          </a:solidFill>
          <a:ln w="9525">
            <a:solidFill>
              <a:schemeClr val="tx1"/>
            </a:solidFill>
            <a:miter lim="800000"/>
            <a:headEnd/>
            <a:tailEnd/>
          </a:ln>
          <a:effectLst/>
        </p:spPr>
        <p:txBody>
          <a:bodyPr wrap="none" anchor="ctr"/>
          <a:lstStyle/>
          <a:p>
            <a:endParaRPr lang="en-US"/>
          </a:p>
        </p:txBody>
      </p:sp>
      <p:sp>
        <p:nvSpPr>
          <p:cNvPr id="24591" name="AutoShape 15"/>
          <p:cNvSpPr>
            <a:spLocks noChangeArrowheads="1"/>
          </p:cNvSpPr>
          <p:nvPr/>
        </p:nvSpPr>
        <p:spPr bwMode="auto">
          <a:xfrm>
            <a:off x="4419600" y="1371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2" name="AutoShape 16"/>
          <p:cNvSpPr>
            <a:spLocks noChangeArrowheads="1"/>
          </p:cNvSpPr>
          <p:nvPr/>
        </p:nvSpPr>
        <p:spPr bwMode="auto">
          <a:xfrm>
            <a:off x="4419600" y="2133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3" name="AutoShape 17"/>
          <p:cNvSpPr>
            <a:spLocks noChangeArrowheads="1"/>
          </p:cNvSpPr>
          <p:nvPr/>
        </p:nvSpPr>
        <p:spPr bwMode="auto">
          <a:xfrm>
            <a:off x="4419600" y="2895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4" name="AutoShape 18"/>
          <p:cNvSpPr>
            <a:spLocks noChangeArrowheads="1"/>
          </p:cNvSpPr>
          <p:nvPr/>
        </p:nvSpPr>
        <p:spPr bwMode="auto">
          <a:xfrm>
            <a:off x="4419600" y="3657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5" name="AutoShape 19"/>
          <p:cNvSpPr>
            <a:spLocks noChangeArrowheads="1"/>
          </p:cNvSpPr>
          <p:nvPr/>
        </p:nvSpPr>
        <p:spPr bwMode="auto">
          <a:xfrm>
            <a:off x="4419600" y="4419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6" name="AutoShape 20"/>
          <p:cNvSpPr>
            <a:spLocks noChangeArrowheads="1"/>
          </p:cNvSpPr>
          <p:nvPr/>
        </p:nvSpPr>
        <p:spPr bwMode="auto">
          <a:xfrm>
            <a:off x="4419600" y="5181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7" name="AutoShape 21"/>
          <p:cNvSpPr>
            <a:spLocks noChangeArrowheads="1"/>
          </p:cNvSpPr>
          <p:nvPr/>
        </p:nvSpPr>
        <p:spPr bwMode="auto">
          <a:xfrm>
            <a:off x="4419600" y="5943600"/>
            <a:ext cx="304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598" name="Text Box 22"/>
          <p:cNvSpPr txBox="1">
            <a:spLocks noChangeArrowheads="1"/>
          </p:cNvSpPr>
          <p:nvPr/>
        </p:nvSpPr>
        <p:spPr bwMode="auto">
          <a:xfrm>
            <a:off x="1066800" y="4114800"/>
            <a:ext cx="404813"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S</a:t>
            </a:r>
          </a:p>
        </p:txBody>
      </p:sp>
      <p:sp>
        <p:nvSpPr>
          <p:cNvPr id="24599" name="Text Box 23"/>
          <p:cNvSpPr txBox="1">
            <a:spLocks noChangeArrowheads="1"/>
          </p:cNvSpPr>
          <p:nvPr/>
        </p:nvSpPr>
        <p:spPr bwMode="auto">
          <a:xfrm>
            <a:off x="738188" y="4724400"/>
            <a:ext cx="404812"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E</a:t>
            </a:r>
          </a:p>
        </p:txBody>
      </p:sp>
      <p:sp>
        <p:nvSpPr>
          <p:cNvPr id="24600" name="Text Box 24"/>
          <p:cNvSpPr txBox="1">
            <a:spLocks noChangeArrowheads="1"/>
          </p:cNvSpPr>
          <p:nvPr/>
        </p:nvSpPr>
        <p:spPr bwMode="auto">
          <a:xfrm>
            <a:off x="738188" y="5486400"/>
            <a:ext cx="387350"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L</a:t>
            </a:r>
          </a:p>
        </p:txBody>
      </p:sp>
      <p:sp>
        <p:nvSpPr>
          <p:cNvPr id="24601" name="Text Box 25"/>
          <p:cNvSpPr txBox="1">
            <a:spLocks noChangeArrowheads="1"/>
          </p:cNvSpPr>
          <p:nvPr/>
        </p:nvSpPr>
        <p:spPr bwMode="auto">
          <a:xfrm>
            <a:off x="1066800" y="6096000"/>
            <a:ext cx="387350"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F</a:t>
            </a:r>
          </a:p>
        </p:txBody>
      </p:sp>
      <p:sp>
        <p:nvSpPr>
          <p:cNvPr id="24602" name="Text Box 26"/>
          <p:cNvSpPr txBox="1">
            <a:spLocks noChangeArrowheads="1"/>
          </p:cNvSpPr>
          <p:nvPr/>
        </p:nvSpPr>
        <p:spPr bwMode="auto">
          <a:xfrm>
            <a:off x="7315200" y="3733800"/>
            <a:ext cx="420688"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R</a:t>
            </a:r>
          </a:p>
        </p:txBody>
      </p:sp>
      <p:sp>
        <p:nvSpPr>
          <p:cNvPr id="24603" name="Text Box 27"/>
          <p:cNvSpPr txBox="1">
            <a:spLocks noChangeArrowheads="1"/>
          </p:cNvSpPr>
          <p:nvPr/>
        </p:nvSpPr>
        <p:spPr bwMode="auto">
          <a:xfrm>
            <a:off x="7772400" y="4038600"/>
            <a:ext cx="404813"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E</a:t>
            </a:r>
          </a:p>
        </p:txBody>
      </p:sp>
      <p:sp>
        <p:nvSpPr>
          <p:cNvPr id="24604" name="Text Box 28"/>
          <p:cNvSpPr txBox="1">
            <a:spLocks noChangeArrowheads="1"/>
          </p:cNvSpPr>
          <p:nvPr/>
        </p:nvSpPr>
        <p:spPr bwMode="auto">
          <a:xfrm>
            <a:off x="8077200" y="4419600"/>
            <a:ext cx="387350"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L</a:t>
            </a:r>
          </a:p>
        </p:txBody>
      </p:sp>
      <p:sp>
        <p:nvSpPr>
          <p:cNvPr id="24605" name="Text Box 29"/>
          <p:cNvSpPr txBox="1">
            <a:spLocks noChangeArrowheads="1"/>
          </p:cNvSpPr>
          <p:nvPr/>
        </p:nvSpPr>
        <p:spPr bwMode="auto">
          <a:xfrm>
            <a:off x="8307388" y="4800600"/>
            <a:ext cx="303212"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I</a:t>
            </a:r>
          </a:p>
        </p:txBody>
      </p:sp>
      <p:sp>
        <p:nvSpPr>
          <p:cNvPr id="24606" name="Text Box 30"/>
          <p:cNvSpPr txBox="1">
            <a:spLocks noChangeArrowheads="1"/>
          </p:cNvSpPr>
          <p:nvPr/>
        </p:nvSpPr>
        <p:spPr bwMode="auto">
          <a:xfrm>
            <a:off x="8281988" y="5257800"/>
            <a:ext cx="420687"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A</a:t>
            </a:r>
          </a:p>
        </p:txBody>
      </p:sp>
      <p:sp>
        <p:nvSpPr>
          <p:cNvPr id="24607" name="Text Box 31"/>
          <p:cNvSpPr txBox="1">
            <a:spLocks noChangeArrowheads="1"/>
          </p:cNvSpPr>
          <p:nvPr/>
        </p:nvSpPr>
        <p:spPr bwMode="auto">
          <a:xfrm>
            <a:off x="8281988" y="5715000"/>
            <a:ext cx="438150"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N</a:t>
            </a:r>
          </a:p>
        </p:txBody>
      </p:sp>
      <p:sp>
        <p:nvSpPr>
          <p:cNvPr id="24608" name="Text Box 32"/>
          <p:cNvSpPr txBox="1">
            <a:spLocks noChangeArrowheads="1"/>
          </p:cNvSpPr>
          <p:nvPr/>
        </p:nvSpPr>
        <p:spPr bwMode="auto">
          <a:xfrm>
            <a:off x="8001000" y="6096000"/>
            <a:ext cx="420688"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C</a:t>
            </a:r>
          </a:p>
        </p:txBody>
      </p:sp>
      <p:sp>
        <p:nvSpPr>
          <p:cNvPr id="24609" name="Text Box 33"/>
          <p:cNvSpPr txBox="1">
            <a:spLocks noChangeArrowheads="1"/>
          </p:cNvSpPr>
          <p:nvPr/>
        </p:nvSpPr>
        <p:spPr bwMode="auto">
          <a:xfrm>
            <a:off x="7620000" y="6324600"/>
            <a:ext cx="404813" cy="457200"/>
          </a:xfrm>
          <a:prstGeom prst="rect">
            <a:avLst/>
          </a:prstGeom>
          <a:noFill/>
          <a:ln w="12700">
            <a:noFill/>
            <a:miter lim="800000"/>
            <a:headEnd type="none" w="sm" len="sm"/>
            <a:tailEnd type="none" w="sm" len="sm"/>
          </a:ln>
          <a:effectLst/>
        </p:spPr>
        <p:txBody>
          <a:bodyPr wrap="none">
            <a:spAutoFit/>
          </a:bodyPr>
          <a:lstStyle/>
          <a:p>
            <a:r>
              <a:rPr lang="en-US" sz="2400">
                <a:latin typeface="Arial Black" pitchFamily="34" charset="0"/>
              </a:rPr>
              <a:t>E</a:t>
            </a:r>
          </a:p>
        </p:txBody>
      </p:sp>
      <p:sp>
        <p:nvSpPr>
          <p:cNvPr id="24610" name="Text Box 34"/>
          <p:cNvSpPr txBox="1">
            <a:spLocks noChangeArrowheads="1"/>
          </p:cNvSpPr>
          <p:nvPr/>
        </p:nvSpPr>
        <p:spPr bwMode="auto">
          <a:xfrm>
            <a:off x="381000" y="2057400"/>
            <a:ext cx="1993900" cy="457200"/>
          </a:xfrm>
          <a:prstGeom prst="rect">
            <a:avLst/>
          </a:prstGeom>
          <a:noFill/>
          <a:ln w="12700">
            <a:noFill/>
            <a:miter lim="800000"/>
            <a:headEnd/>
            <a:tailEnd/>
          </a:ln>
          <a:effectLst/>
        </p:spPr>
        <p:txBody>
          <a:bodyPr>
            <a:spAutoFit/>
          </a:bodyPr>
          <a:lstStyle/>
          <a:p>
            <a:pPr algn="ctr">
              <a:spcBef>
                <a:spcPct val="50000"/>
              </a:spcBef>
            </a:pPr>
            <a:r>
              <a:rPr lang="en-US" sz="2400" b="1" dirty="0"/>
              <a:t>External</a:t>
            </a:r>
          </a:p>
        </p:txBody>
      </p:sp>
      <p:sp>
        <p:nvSpPr>
          <p:cNvPr id="24611" name="Text Box 35"/>
          <p:cNvSpPr txBox="1">
            <a:spLocks noChangeArrowheads="1"/>
          </p:cNvSpPr>
          <p:nvPr/>
        </p:nvSpPr>
        <p:spPr bwMode="auto">
          <a:xfrm>
            <a:off x="6858000" y="2057400"/>
            <a:ext cx="1981200" cy="457200"/>
          </a:xfrm>
          <a:prstGeom prst="rect">
            <a:avLst/>
          </a:prstGeom>
          <a:noFill/>
          <a:ln w="12700">
            <a:noFill/>
            <a:miter lim="800000"/>
            <a:headEnd/>
            <a:tailEnd/>
          </a:ln>
          <a:effectLst/>
        </p:spPr>
        <p:txBody>
          <a:bodyPr>
            <a:spAutoFit/>
          </a:bodyPr>
          <a:lstStyle/>
          <a:p>
            <a:pPr algn="ctr">
              <a:spcBef>
                <a:spcPct val="50000"/>
              </a:spcBef>
            </a:pPr>
            <a:r>
              <a:rPr lang="en-US" sz="2400" b="1"/>
              <a:t>Facilitation</a:t>
            </a:r>
          </a:p>
        </p:txBody>
      </p:sp>
      <p:sp>
        <p:nvSpPr>
          <p:cNvPr id="24612" name="AutoShape 36"/>
          <p:cNvSpPr>
            <a:spLocks noChangeArrowheads="1"/>
          </p:cNvSpPr>
          <p:nvPr/>
        </p:nvSpPr>
        <p:spPr bwMode="auto">
          <a:xfrm>
            <a:off x="2057400" y="2209800"/>
            <a:ext cx="762000" cy="228600"/>
          </a:xfrm>
          <a:prstGeom prst="rightArrow">
            <a:avLst>
              <a:gd name="adj1" fmla="val 50000"/>
              <a:gd name="adj2" fmla="val 83333"/>
            </a:avLst>
          </a:prstGeom>
          <a:solidFill>
            <a:schemeClr val="accent1"/>
          </a:solidFill>
          <a:ln w="9525">
            <a:solidFill>
              <a:schemeClr val="tx1"/>
            </a:solidFill>
            <a:miter lim="800000"/>
            <a:headEnd/>
            <a:tailEnd/>
          </a:ln>
          <a:effectLst/>
        </p:spPr>
        <p:txBody>
          <a:bodyPr wrap="none" anchor="ctr"/>
          <a:lstStyle/>
          <a:p>
            <a:endParaRPr lang="en-US"/>
          </a:p>
        </p:txBody>
      </p:sp>
      <p:sp>
        <p:nvSpPr>
          <p:cNvPr id="24613" name="AutoShape 37"/>
          <p:cNvSpPr>
            <a:spLocks noChangeArrowheads="1"/>
          </p:cNvSpPr>
          <p:nvPr/>
        </p:nvSpPr>
        <p:spPr bwMode="auto">
          <a:xfrm>
            <a:off x="6248400" y="2209800"/>
            <a:ext cx="685800" cy="228600"/>
          </a:xfrm>
          <a:prstGeom prst="leftArrow">
            <a:avLst>
              <a:gd name="adj1" fmla="val 50000"/>
              <a:gd name="adj2" fmla="val 75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380</TotalTime>
  <Words>1009</Words>
  <Application>Microsoft Office PowerPoint</Application>
  <PresentationFormat>On-screen Show (4:3)</PresentationFormat>
  <Paragraphs>138</Paragraphs>
  <Slides>15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Algerian</vt:lpstr>
      <vt:lpstr>Aparajita</vt:lpstr>
      <vt:lpstr>Arabic Typesetting</vt:lpstr>
      <vt:lpstr>Arial Black</vt:lpstr>
      <vt:lpstr>Browallia New</vt:lpstr>
      <vt:lpstr>Gill Sans MT</vt:lpstr>
      <vt:lpstr>Verdana</vt:lpstr>
      <vt:lpstr>Wingdings</vt:lpstr>
      <vt:lpstr>Wingdings 2</vt:lpstr>
      <vt:lpstr>Solstice</vt:lpstr>
      <vt:lpstr>   Micro Planning </vt:lpstr>
      <vt:lpstr>Meaning of Micro Plan</vt:lpstr>
      <vt:lpstr>Components of  Micro Plan </vt:lpstr>
      <vt:lpstr> Objectives of Micro Plan </vt:lpstr>
      <vt:lpstr> Central theme for the preparation of Micro Plan </vt:lpstr>
      <vt:lpstr>  Central theme for the preparation of Micro Plan   Contd…….. </vt:lpstr>
      <vt:lpstr>pre-requisites for Micro Planning</vt:lpstr>
      <vt:lpstr>Formation of JFMC/VFDS/EDC Working Group</vt:lpstr>
      <vt:lpstr>Participatory Empowerment</vt:lpstr>
      <vt:lpstr> Method and Data for Micro Plan  </vt:lpstr>
      <vt:lpstr> Related to the specific area </vt:lpstr>
      <vt:lpstr> Action Steps for Micro Planning </vt:lpstr>
      <vt:lpstr>Action Steps for Micro Planning</vt:lpstr>
      <vt:lpstr>Action Steps for Micro Planning</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Planning</dc:title>
  <dc:creator>compaq</dc:creator>
  <cp:lastModifiedBy>Ramesh K. Dave</cp:lastModifiedBy>
  <cp:revision>46</cp:revision>
  <dcterms:created xsi:type="dcterms:W3CDTF">2015-03-21T12:55:58Z</dcterms:created>
  <dcterms:modified xsi:type="dcterms:W3CDTF">2015-04-28T10:27:57Z</dcterms:modified>
</cp:coreProperties>
</file>